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65" r:id="rId2"/>
    <p:sldId id="364" r:id="rId3"/>
    <p:sldId id="366" r:id="rId4"/>
    <p:sldId id="373" r:id="rId5"/>
    <p:sldId id="367" r:id="rId6"/>
    <p:sldId id="368" r:id="rId7"/>
    <p:sldId id="375" r:id="rId8"/>
    <p:sldId id="369" r:id="rId9"/>
    <p:sldId id="376" r:id="rId10"/>
    <p:sldId id="1779" r:id="rId11"/>
    <p:sldId id="3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ce Celis" initials="DC" lastIdx="1" clrIdx="0">
    <p:extLst>
      <p:ext uri="{19B8F6BF-5375-455C-9EA6-DF929625EA0E}">
        <p15:presenceInfo xmlns:p15="http://schemas.microsoft.com/office/powerpoint/2012/main" userId="47588ed7e0a770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7E6"/>
    <a:srgbClr val="CC0000"/>
    <a:srgbClr val="404040"/>
    <a:srgbClr val="E6E6E6"/>
    <a:srgbClr val="181717"/>
    <a:srgbClr val="B1060F"/>
    <a:srgbClr val="E20000"/>
    <a:srgbClr val="FF0000"/>
    <a:srgbClr val="A0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26" autoAdjust="0"/>
    <p:restoredTop sz="93076" autoAdjust="0"/>
  </p:normalViewPr>
  <p:slideViewPr>
    <p:cSldViewPr snapToGrid="0">
      <p:cViewPr varScale="1">
        <p:scale>
          <a:sx n="111" d="100"/>
          <a:sy n="111" d="100"/>
        </p:scale>
        <p:origin x="1146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C2B8D-4DA9-4ED7-A9D0-E77F9489FC3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61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04B59-8638-4D06-89C4-FD2271AF6AC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E8CE4-817D-4746-A608-0C15A197F1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22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E8CE4-817D-4746-A608-0C15A197F1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0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954087" y="2351587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Marcador de posición de imagen 7"/>
          <p:cNvSpPr>
            <a:spLocks noGrp="1"/>
          </p:cNvSpPr>
          <p:nvPr>
            <p:ph type="pic" sz="quarter" idx="11"/>
          </p:nvPr>
        </p:nvSpPr>
        <p:spPr>
          <a:xfrm>
            <a:off x="3144293" y="2360295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5286602" y="2347233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7476808" y="2355941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9705974" y="2351587"/>
            <a:ext cx="1885134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7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5227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699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posición de imagen 7"/>
          <p:cNvSpPr>
            <a:spLocks noGrp="1"/>
          </p:cNvSpPr>
          <p:nvPr>
            <p:ph type="pic" sz="quarter" idx="11"/>
          </p:nvPr>
        </p:nvSpPr>
        <p:spPr>
          <a:xfrm>
            <a:off x="11149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33247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56361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7786687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Marcador de posición de imagen 7"/>
          <p:cNvSpPr>
            <a:spLocks noGrp="1"/>
          </p:cNvSpPr>
          <p:nvPr>
            <p:ph type="pic" sz="quarter" idx="15"/>
          </p:nvPr>
        </p:nvSpPr>
        <p:spPr>
          <a:xfrm>
            <a:off x="10038820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5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posición de imagen 7"/>
          <p:cNvSpPr>
            <a:spLocks noGrp="1"/>
          </p:cNvSpPr>
          <p:nvPr>
            <p:ph type="pic" sz="quarter" idx="11"/>
          </p:nvPr>
        </p:nvSpPr>
        <p:spPr>
          <a:xfrm>
            <a:off x="11149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33247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5636154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7786687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Marcador de posición de imagen 7"/>
          <p:cNvSpPr>
            <a:spLocks noGrp="1"/>
          </p:cNvSpPr>
          <p:nvPr>
            <p:ph type="pic" sz="quarter" idx="15"/>
          </p:nvPr>
        </p:nvSpPr>
        <p:spPr>
          <a:xfrm>
            <a:off x="10572220" y="3412066"/>
            <a:ext cx="1196446" cy="214545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88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0" y="1040872"/>
            <a:ext cx="12192000" cy="541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5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0" y="1040872"/>
            <a:ext cx="12192000" cy="541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80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083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086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89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85492" y="5552272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446596" y="4967303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list</a:t>
            </a:r>
          </a:p>
        </p:txBody>
      </p:sp>
    </p:spTree>
    <p:extLst>
      <p:ext uri="{BB962C8B-B14F-4D97-AF65-F5344CB8AC3E}">
        <p14:creationId xmlns:p14="http://schemas.microsoft.com/office/powerpoint/2010/main" val="3829156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7"/>
          <p:cNvSpPr>
            <a:spLocks noGrp="1"/>
          </p:cNvSpPr>
          <p:nvPr>
            <p:ph type="pic" sz="quarter" idx="12"/>
          </p:nvPr>
        </p:nvSpPr>
        <p:spPr>
          <a:xfrm>
            <a:off x="1188129" y="2673805"/>
            <a:ext cx="2934835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Marcador de posición de imagen 7"/>
          <p:cNvSpPr>
            <a:spLocks noGrp="1"/>
          </p:cNvSpPr>
          <p:nvPr>
            <p:ph type="pic" sz="quarter" idx="13"/>
          </p:nvPr>
        </p:nvSpPr>
        <p:spPr>
          <a:xfrm>
            <a:off x="4369479" y="2671084"/>
            <a:ext cx="2934835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Marcador de posición de imagen 7"/>
          <p:cNvSpPr>
            <a:spLocks noGrp="1"/>
          </p:cNvSpPr>
          <p:nvPr>
            <p:ph type="pic" sz="quarter" idx="14"/>
          </p:nvPr>
        </p:nvSpPr>
        <p:spPr>
          <a:xfrm>
            <a:off x="7763101" y="2676527"/>
            <a:ext cx="2934835" cy="18851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4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0" y="367772"/>
            <a:ext cx="12192000" cy="541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5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68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4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6" r:id="rId4"/>
    <p:sldLayoutId id="2147483655" r:id="rId5"/>
    <p:sldLayoutId id="2147483660" r:id="rId6"/>
    <p:sldLayoutId id="2147483657" r:id="rId7"/>
    <p:sldLayoutId id="2147483661" r:id="rId8"/>
    <p:sldLayoutId id="214748365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6.png"/><Relationship Id="rId7" Type="http://schemas.openxmlformats.org/officeDocument/2006/relationships/image" Target="../media/image22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  <p:pic>
        <p:nvPicPr>
          <p:cNvPr id="6" name="yt1s.com - Netflix New Logo Animation 2019.mp3">
            <a:hlinkClick r:id="" action="ppaction://media"/>
            <a:extLst>
              <a:ext uri="{FF2B5EF4-FFF2-40B4-BE49-F238E27FC236}">
                <a16:creationId xmlns:a16="http://schemas.microsoft.com/office/drawing/2014/main" id="{73ED09FF-78EF-499D-89ED-86FA35AA2E2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6.0417" end="1786.889"/>
                  <p14:fade out="1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0232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7140"/>
      </p:ext>
    </p:extLst>
  </p:cSld>
  <p:clrMapOvr>
    <a:masterClrMapping/>
  </p:clrMapOvr>
  <p:transition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655903" y="7080952"/>
            <a:ext cx="6880194" cy="313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Yeeeeet</a:t>
            </a:r>
            <a:r>
              <a:rPr lang="en-US" dirty="0">
                <a:solidFill>
                  <a:schemeClr val="bg1"/>
                </a:solidFill>
              </a:rPr>
              <a:t> Studios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PhoneBox</a:t>
            </a:r>
            <a:r>
              <a:rPr lang="en-US" dirty="0">
                <a:solidFill>
                  <a:schemeClr val="bg1"/>
                </a:solidFill>
              </a:rPr>
              <a:t> (distributor)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BlueBowl</a:t>
            </a:r>
            <a:r>
              <a:rPr lang="en-US" dirty="0">
                <a:solidFill>
                  <a:schemeClr val="bg1"/>
                </a:solidFill>
              </a:rPr>
              <a:t> (producer)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A Goldberg Andy Movie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BOWLING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Main Cast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Ball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Pin # 1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Pin # 2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Pin # 3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Pin # 4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Pin # 5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Pin # 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Pin # 8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Pin # 9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Rinne(links)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Rinne(</a:t>
            </a:r>
            <a:r>
              <a:rPr lang="en-US" dirty="0" err="1">
                <a:solidFill>
                  <a:schemeClr val="bg1"/>
                </a:solidFill>
              </a:rPr>
              <a:t>rechts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Supporting Cast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Pin # 7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Pin # 10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Casting Director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Eric </a:t>
            </a:r>
            <a:r>
              <a:rPr lang="en-US" dirty="0" err="1">
                <a:solidFill>
                  <a:schemeClr val="bg1"/>
                </a:solidFill>
              </a:rPr>
              <a:t>Lüder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Composer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Hans Zimmer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Costume Designer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Vincent </a:t>
            </a:r>
            <a:r>
              <a:rPr lang="en-US" dirty="0" err="1">
                <a:solidFill>
                  <a:schemeClr val="bg1"/>
                </a:solidFill>
              </a:rPr>
              <a:t>Kulicke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Associate Producer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Pr. Dr. Joseph Jan-Eric </a:t>
            </a:r>
            <a:r>
              <a:rPr lang="en-US" dirty="0" err="1">
                <a:solidFill>
                  <a:schemeClr val="bg1"/>
                </a:solidFill>
              </a:rPr>
              <a:t>Schmidtmann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Editor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Bastian Klug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Production Designer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Jacky-Cola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Cinematographer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Timm Seltmann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Executive Producer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Steven Spielberg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Producer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James Cameron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Writers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Florian Zeitler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Jonas Adler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0227078" y="6161101"/>
            <a:ext cx="1393794" cy="292963"/>
            <a:chOff x="10271466" y="6152224"/>
            <a:chExt cx="1393794" cy="292963"/>
          </a:xfrm>
        </p:grpSpPr>
        <p:sp>
          <p:nvSpPr>
            <p:cNvPr id="9" name="Rectángulo redondeado 8"/>
            <p:cNvSpPr/>
            <p:nvPr/>
          </p:nvSpPr>
          <p:spPr>
            <a:xfrm>
              <a:off x="10271466" y="6152224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r>
                <a:rPr lang="en-US" sz="1200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Next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Triángulo rectángulo 9"/>
            <p:cNvSpPr/>
            <p:nvPr/>
          </p:nvSpPr>
          <p:spPr>
            <a:xfrm rot="13500000">
              <a:off x="10353397" y="6240397"/>
              <a:ext cx="134373" cy="13437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ángulo 4">
            <a:extLst>
              <a:ext uri="{FF2B5EF4-FFF2-40B4-BE49-F238E27FC236}">
                <a16:creationId xmlns:a16="http://schemas.microsoft.com/office/drawing/2014/main" id="{7809E43A-0510-2D08-CA95-1B5E98F6D854}"/>
              </a:ext>
            </a:extLst>
          </p:cNvPr>
          <p:cNvSpPr/>
          <p:nvPr/>
        </p:nvSpPr>
        <p:spPr>
          <a:xfrm>
            <a:off x="550416" y="541537"/>
            <a:ext cx="150921" cy="798991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7EA37E6-21CD-F604-8891-6D770A948AB8}"/>
              </a:ext>
            </a:extLst>
          </p:cNvPr>
          <p:cNvSpPr txBox="1"/>
          <p:nvPr/>
        </p:nvSpPr>
        <p:spPr>
          <a:xfrm>
            <a:off x="765205" y="404621"/>
            <a:ext cx="7691978" cy="11331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Bowling</a:t>
            </a:r>
          </a:p>
          <a:p>
            <a:r>
              <a:rPr lang="en-US" sz="24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Die </a:t>
            </a:r>
            <a:r>
              <a:rPr lang="en-US" sz="24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Grundidee</a:t>
            </a:r>
            <a:r>
              <a:rPr lang="en-US" sz="24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| Team </a:t>
            </a:r>
            <a:r>
              <a:rPr lang="en-US" sz="24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Yeeeeet</a:t>
            </a:r>
            <a:endParaRPr lang="en-US" sz="24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5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5.45093 " pathEditMode="fixed" rAng="0" ptsTypes="AA">
                                      <p:cBhvr>
                                        <p:cTn id="6" dur="4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805191" y="2477758"/>
            <a:ext cx="6554709" cy="1586242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5749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  <a:latin typeface="Bebas Neue" panose="020B0606020202050201" pitchFamily="3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41549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yt1s.com - Netflix New Logo Animation 2019.mp3">
            <a:hlinkClick r:id="" action="ppaction://media"/>
            <a:extLst>
              <a:ext uri="{FF2B5EF4-FFF2-40B4-BE49-F238E27FC236}">
                <a16:creationId xmlns:a16="http://schemas.microsoft.com/office/drawing/2014/main" id="{73ED09FF-78EF-499D-89ED-86FA35AA2E2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6.0417" end="1786.889"/>
                  <p14:fade out="1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90232" y="6019800"/>
            <a:ext cx="609600" cy="60960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767750" y="2109458"/>
            <a:ext cx="10420709" cy="2646878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5749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600" dirty="0">
                <a:solidFill>
                  <a:srgbClr val="FF0000"/>
                </a:solidFill>
                <a:latin typeface="Bebas Neue" panose="020B0606020202050201" pitchFamily="34" charset="0"/>
              </a:rPr>
              <a:t>Team </a:t>
            </a:r>
            <a:r>
              <a:rPr lang="en-US" sz="16600" dirty="0" err="1">
                <a:solidFill>
                  <a:srgbClr val="FF0000"/>
                </a:solidFill>
                <a:latin typeface="Bebas Neue" panose="020B0606020202050201" pitchFamily="34" charset="0"/>
              </a:rPr>
              <a:t>YeeeeeT</a:t>
            </a:r>
            <a:endParaRPr lang="en-US" sz="16600" dirty="0"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20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ack Background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4877" y="2344127"/>
            <a:ext cx="1651070" cy="165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1882" y="2346304"/>
            <a:ext cx="1664132" cy="166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51949" y="2350981"/>
            <a:ext cx="1646716" cy="164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74600" y="2346304"/>
            <a:ext cx="1646716" cy="164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C3C17FAC-4649-45DF-8F93-97727ACC2E2E}"/>
              </a:ext>
            </a:extLst>
          </p:cNvPr>
          <p:cNvSpPr txBox="1"/>
          <p:nvPr/>
        </p:nvSpPr>
        <p:spPr>
          <a:xfrm>
            <a:off x="4159712" y="1362456"/>
            <a:ext cx="4014888" cy="7315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Teammitglieder</a:t>
            </a:r>
            <a:endParaRPr lang="en-US" sz="36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4" name="Member 1 Name">
            <a:extLst>
              <a:ext uri="{FF2B5EF4-FFF2-40B4-BE49-F238E27FC236}">
                <a16:creationId xmlns:a16="http://schemas.microsoft.com/office/drawing/2014/main" id="{1AB03295-F247-4E58-A99A-E9AB46CEE3AC}"/>
              </a:ext>
            </a:extLst>
          </p:cNvPr>
          <p:cNvSpPr txBox="1"/>
          <p:nvPr/>
        </p:nvSpPr>
        <p:spPr>
          <a:xfrm>
            <a:off x="517488" y="4364615"/>
            <a:ext cx="1536192" cy="2626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  <a:t>Bastian</a:t>
            </a:r>
          </a:p>
        </p:txBody>
      </p:sp>
      <p:sp>
        <p:nvSpPr>
          <p:cNvPr id="15" name="Member 2 Name">
            <a:extLst>
              <a:ext uri="{FF2B5EF4-FFF2-40B4-BE49-F238E27FC236}">
                <a16:creationId xmlns:a16="http://schemas.microsoft.com/office/drawing/2014/main" id="{806F342B-6293-446E-9480-43F30FF418F3}"/>
              </a:ext>
            </a:extLst>
          </p:cNvPr>
          <p:cNvSpPr txBox="1"/>
          <p:nvPr/>
        </p:nvSpPr>
        <p:spPr>
          <a:xfrm>
            <a:off x="2230471" y="4364615"/>
            <a:ext cx="1959882" cy="3822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  <a:t>Eric</a:t>
            </a:r>
          </a:p>
        </p:txBody>
      </p:sp>
      <p:sp>
        <p:nvSpPr>
          <p:cNvPr id="16" name="Member 3 Name">
            <a:extLst>
              <a:ext uri="{FF2B5EF4-FFF2-40B4-BE49-F238E27FC236}">
                <a16:creationId xmlns:a16="http://schemas.microsoft.com/office/drawing/2014/main" id="{C46FF401-EF89-4D3B-A943-3D6C4404F32B}"/>
              </a:ext>
            </a:extLst>
          </p:cNvPr>
          <p:cNvSpPr txBox="1"/>
          <p:nvPr/>
        </p:nvSpPr>
        <p:spPr>
          <a:xfrm>
            <a:off x="4369915" y="4364615"/>
            <a:ext cx="1536192" cy="3657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  <a:t>Florian</a:t>
            </a:r>
          </a:p>
        </p:txBody>
      </p:sp>
      <p:sp>
        <p:nvSpPr>
          <p:cNvPr id="17" name="Member 4 Name">
            <a:extLst>
              <a:ext uri="{FF2B5EF4-FFF2-40B4-BE49-F238E27FC236}">
                <a16:creationId xmlns:a16="http://schemas.microsoft.com/office/drawing/2014/main" id="{1BCDB6E7-C4FF-490B-A7BE-B943FF994FEC}"/>
              </a:ext>
            </a:extLst>
          </p:cNvPr>
          <p:cNvSpPr txBox="1"/>
          <p:nvPr/>
        </p:nvSpPr>
        <p:spPr>
          <a:xfrm>
            <a:off x="6307211" y="4364615"/>
            <a:ext cx="1536192" cy="3657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  <a:t>Jonas</a:t>
            </a:r>
          </a:p>
        </p:txBody>
      </p:sp>
      <p:sp>
        <p:nvSpPr>
          <p:cNvPr id="18" name="Member 5 Name">
            <a:extLst>
              <a:ext uri="{FF2B5EF4-FFF2-40B4-BE49-F238E27FC236}">
                <a16:creationId xmlns:a16="http://schemas.microsoft.com/office/drawing/2014/main" id="{5E9E16DE-E523-43C2-AE68-2C30D901B70E}"/>
              </a:ext>
            </a:extLst>
          </p:cNvPr>
          <p:cNvSpPr txBox="1"/>
          <p:nvPr/>
        </p:nvSpPr>
        <p:spPr>
          <a:xfrm>
            <a:off x="8229862" y="4362202"/>
            <a:ext cx="1536192" cy="3846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  <a:t>Timm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345554" y="476601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Bebas Neue" panose="020B0606020202050201" pitchFamily="34" charset="0"/>
              </a:rPr>
              <a:t>Team </a:t>
            </a:r>
            <a:r>
              <a:rPr lang="en-US" sz="1600" dirty="0" err="1">
                <a:solidFill>
                  <a:srgbClr val="FF0000"/>
                </a:solidFill>
                <a:latin typeface="Bebas Neue" panose="020B0606020202050201" pitchFamily="34" charset="0"/>
              </a:rPr>
              <a:t>Yeeeeet</a:t>
            </a:r>
            <a:endParaRPr lang="en-US" sz="1600" dirty="0"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89996-CA2C-EBE7-0C76-5B0256F72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05959" y="2346304"/>
            <a:ext cx="1646716" cy="164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ember 5 Name">
            <a:extLst>
              <a:ext uri="{FF2B5EF4-FFF2-40B4-BE49-F238E27FC236}">
                <a16:creationId xmlns:a16="http://schemas.microsoft.com/office/drawing/2014/main" id="{0B0F3982-34A7-6AE0-6EB2-B28AFECF762B}"/>
              </a:ext>
            </a:extLst>
          </p:cNvPr>
          <p:cNvSpPr txBox="1"/>
          <p:nvPr/>
        </p:nvSpPr>
        <p:spPr>
          <a:xfrm>
            <a:off x="10167158" y="4357418"/>
            <a:ext cx="1536192" cy="3846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rPr>
              <a:t>Vincent</a:t>
            </a:r>
          </a:p>
        </p:txBody>
      </p:sp>
      <p:pic>
        <p:nvPicPr>
          <p:cNvPr id="26" name="Bildplatzhalter 25" descr="Ein Bild, das gelb enthält.&#10;&#10;Automatisch generierte Beschreibung">
            <a:extLst>
              <a:ext uri="{FF2B5EF4-FFF2-40B4-BE49-F238E27FC236}">
                <a16:creationId xmlns:a16="http://schemas.microsoft.com/office/drawing/2014/main" id="{7251BC87-CE9F-815E-B8D4-A2433C1217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r="42"/>
          <a:stretch>
            <a:fillRect/>
          </a:stretch>
        </p:blipFill>
        <p:spPr>
          <a:xfrm>
            <a:off x="411641" y="2350981"/>
            <a:ext cx="1642039" cy="1642039"/>
          </a:xfrm>
        </p:spPr>
      </p:pic>
    </p:spTree>
    <p:extLst>
      <p:ext uri="{BB962C8B-B14F-4D97-AF65-F5344CB8AC3E}">
        <p14:creationId xmlns:p14="http://schemas.microsoft.com/office/powerpoint/2010/main" val="230879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841426" y="2015785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Konzept</a:t>
            </a:r>
            <a:endParaRPr lang="en-IN" sz="36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841426" y="3071715"/>
            <a:ext cx="3292423" cy="79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Bowling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ist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eine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Ende des 19.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Jahrhunderts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in den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Vereinigten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Staaten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entstandene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Variante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des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Präzisionssports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Kegeln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.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Dabei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wird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ein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mit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Bohrungen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für die Finger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versehener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Ball auf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eine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Formation von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zehn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Pins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genannten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Kegeln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geworfen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. </a:t>
            </a:r>
            <a:endParaRPr lang="en-IN" sz="20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24938009-178B-4C1C-810D-6E9BDE4A3472}"/>
              </a:ext>
            </a:extLst>
          </p:cNvPr>
          <p:cNvSpPr txBox="1"/>
          <p:nvPr/>
        </p:nvSpPr>
        <p:spPr>
          <a:xfrm>
            <a:off x="841426" y="3822926"/>
            <a:ext cx="3292423" cy="1878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Die Pins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sind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in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einem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Dreieck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angeordnet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,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dessen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Spitze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zum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Spieler </a:t>
            </a:r>
            <a:r>
              <a:rPr lang="en-IN" sz="900" b="0" i="0" dirty="0" err="1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zeigt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Ein Spiel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besteht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aus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10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Durchgängen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.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Ziel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ist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es, in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jedem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Durchgang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möglichst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viele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Pins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umzuwerfen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. Dazu hat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ein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Spieler pro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Durchgang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2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Würfe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.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Räumt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ein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Spieler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beim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ersten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Wurf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alle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zehn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Pins ab, so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nennt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man das Strike.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Werden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alle Pins erst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mithilfe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des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zweiten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Wurfs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abgeräumt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, so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ist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das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ein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Spare. Für die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wertenden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Punkte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werden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nun die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umgeworfenen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Pins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gezählt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. Bei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einem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Spare warden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zusätzlich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die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Punkte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des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nächsten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Wurfs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,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bei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einem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Strike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sogar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die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nächsten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2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Würfe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</a:t>
            </a:r>
            <a:r>
              <a:rPr lang="en-IN" sz="900" dirty="0" err="1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mitgezählt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.</a:t>
            </a:r>
            <a:endParaRPr lang="en-IN" sz="20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Bebas Neue" panose="020B0606020202050201" pitchFamily="34" charset="0"/>
              </a:rPr>
              <a:t>Team </a:t>
            </a:r>
            <a:r>
              <a:rPr lang="en-US" sz="1600" dirty="0" err="1">
                <a:solidFill>
                  <a:srgbClr val="FF0000"/>
                </a:solidFill>
                <a:latin typeface="Bebas Neue" panose="020B0606020202050201" pitchFamily="34" charset="0"/>
              </a:rPr>
              <a:t>Yeeeeet</a:t>
            </a:r>
            <a:endParaRPr lang="en-US" sz="1600" dirty="0"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  <p:grpSp>
        <p:nvGrpSpPr>
          <p:cNvPr id="27" name="Grupo 26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riángulo isósceles 28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31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32" name="Elipse 31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954101" y="1677362"/>
            <a:ext cx="1401514" cy="497149"/>
            <a:chOff x="954101" y="1677362"/>
            <a:chExt cx="1401514" cy="497149"/>
          </a:xfrm>
        </p:grpSpPr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4381F7BA-F038-4980-9BDD-366BB60E53F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">
              <a:extLst>
                <a:ext uri="{FF2B5EF4-FFF2-40B4-BE49-F238E27FC236}">
                  <a16:creationId xmlns:a16="http://schemas.microsoft.com/office/drawing/2014/main" id="{5F428437-D0E8-4A5E-8F0D-779EDE699849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">
              <a:extLst>
                <a:ext uri="{FF2B5EF4-FFF2-40B4-BE49-F238E27FC236}">
                  <a16:creationId xmlns:a16="http://schemas.microsoft.com/office/drawing/2014/main" id="{D4C674BA-36C1-4ADC-8EA0-748BD1C41583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">
              <a:extLst>
                <a:ext uri="{FF2B5EF4-FFF2-40B4-BE49-F238E27FC236}">
                  <a16:creationId xmlns:a16="http://schemas.microsoft.com/office/drawing/2014/main" id="{C3C17FAC-4649-45DF-8F93-97727ACC2E2E}"/>
                </a:ext>
              </a:extLst>
            </p:cNvPr>
            <p:cNvSpPr txBox="1"/>
            <p:nvPr/>
          </p:nvSpPr>
          <p:spPr>
            <a:xfrm>
              <a:off x="1385514" y="1770804"/>
              <a:ext cx="970101" cy="40370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Bowling</a:t>
              </a:r>
              <a:endParaRPr lang="en-US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824810" y="2560468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97% for you</a:t>
            </a:r>
          </a:p>
        </p:txBody>
      </p:sp>
      <p:sp>
        <p:nvSpPr>
          <p:cNvPr id="39" name="Rectángulo 38"/>
          <p:cNvSpPr/>
          <p:nvPr/>
        </p:nvSpPr>
        <p:spPr>
          <a:xfrm>
            <a:off x="2126055" y="2630231"/>
            <a:ext cx="464669" cy="2574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16+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2651316" y="2587323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2022</a:t>
            </a:r>
          </a:p>
        </p:txBody>
      </p:sp>
      <p:grpSp>
        <p:nvGrpSpPr>
          <p:cNvPr id="48" name="Grupo 47"/>
          <p:cNvGrpSpPr/>
          <p:nvPr/>
        </p:nvGrpSpPr>
        <p:grpSpPr>
          <a:xfrm>
            <a:off x="10227078" y="6161101"/>
            <a:ext cx="1393794" cy="292963"/>
            <a:chOff x="10227078" y="6161101"/>
            <a:chExt cx="1393794" cy="292963"/>
          </a:xfrm>
        </p:grpSpPr>
        <p:sp>
          <p:nvSpPr>
            <p:cNvPr id="43" name="Rectángulo redondeado 42"/>
            <p:cNvSpPr/>
            <p:nvPr/>
          </p:nvSpPr>
          <p:spPr>
            <a:xfrm>
              <a:off x="10227078" y="6161101"/>
              <a:ext cx="1393794" cy="29296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   </a:t>
              </a:r>
              <a:endPara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10382251" y="621409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10454005" y="616839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Skip</a:t>
              </a:r>
            </a:p>
          </p:txBody>
        </p:sp>
      </p:grpSp>
      <p:pic>
        <p:nvPicPr>
          <p:cNvPr id="3" name="Bildplatzhalter 2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A3964F15-85C6-99C2-CC34-9A22E505A7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" b="7569"/>
          <a:stretch>
            <a:fillRect/>
          </a:stretch>
        </p:blipFill>
        <p:spPr>
          <a:xfrm>
            <a:off x="4133849" y="1165496"/>
            <a:ext cx="7782496" cy="4745454"/>
          </a:xfrm>
        </p:spPr>
      </p:pic>
    </p:spTree>
    <p:extLst>
      <p:ext uri="{BB962C8B-B14F-4D97-AF65-F5344CB8AC3E}">
        <p14:creationId xmlns:p14="http://schemas.microsoft.com/office/powerpoint/2010/main" val="4261950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Bebas Neue" panose="020B0606020202050201" pitchFamily="34" charset="0"/>
              </a:rPr>
              <a:t>Team </a:t>
            </a:r>
            <a:r>
              <a:rPr lang="en-US" sz="1600" dirty="0" err="1">
                <a:solidFill>
                  <a:srgbClr val="FF0000"/>
                </a:solidFill>
                <a:latin typeface="Bebas Neue" panose="020B0606020202050201" pitchFamily="34" charset="0"/>
              </a:rPr>
              <a:t>Yeeeeet</a:t>
            </a:r>
            <a:endParaRPr lang="en-US" sz="1600" dirty="0"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3C17FAC-4649-45DF-8F93-97727ACC2E2E}"/>
              </a:ext>
            </a:extLst>
          </p:cNvPr>
          <p:cNvSpPr txBox="1"/>
          <p:nvPr/>
        </p:nvSpPr>
        <p:spPr>
          <a:xfrm>
            <a:off x="510990" y="1423614"/>
            <a:ext cx="7603200" cy="7315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Milestones </a:t>
            </a:r>
            <a:r>
              <a:rPr lang="en-US" sz="36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während</a:t>
            </a:r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des </a:t>
            </a:r>
            <a:r>
              <a:rPr lang="en-US" sz="36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Projektes</a:t>
            </a:r>
            <a:endParaRPr lang="en-US" sz="36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5" name="Home     TV Shows     Movies     Recently Added     My List">
            <a:extLst>
              <a:ext uri="{FF2B5EF4-FFF2-40B4-BE49-F238E27FC236}">
                <a16:creationId xmlns:a16="http://schemas.microsoft.com/office/drawing/2014/main" id="{2AE15A0D-B8ED-4A9E-888D-2BEAC21EF48B}"/>
              </a:ext>
            </a:extLst>
          </p:cNvPr>
          <p:cNvSpPr txBox="1"/>
          <p:nvPr/>
        </p:nvSpPr>
        <p:spPr>
          <a:xfrm>
            <a:off x="2520887" y="368815"/>
            <a:ext cx="6554102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s-CO" dirty="0" err="1">
                <a:solidFill>
                  <a:schemeClr val="bg1"/>
                </a:solidFill>
                <a:latin typeface="Helvetica Neue"/>
              </a:rPr>
              <a:t>Team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  </a:t>
            </a:r>
            <a:r>
              <a:rPr lang="es-CO" dirty="0" err="1">
                <a:solidFill>
                  <a:schemeClr val="bg1"/>
                </a:solidFill>
                <a:latin typeface="Helvetica Neue"/>
              </a:rPr>
              <a:t>Konzept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  </a:t>
            </a:r>
            <a:r>
              <a:rPr lang="es-CO" b="1" dirty="0" err="1">
                <a:solidFill>
                  <a:schemeClr val="bg1"/>
                </a:solidFill>
                <a:latin typeface="Helvetica Neue"/>
              </a:rPr>
              <a:t>Milestones</a:t>
            </a:r>
            <a:r>
              <a:rPr lang="es-CO" b="1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 </a:t>
            </a:r>
            <a:r>
              <a:rPr lang="es-CO" dirty="0" err="1">
                <a:solidFill>
                  <a:schemeClr val="bg1"/>
                </a:solidFill>
                <a:latin typeface="Helvetica Neue"/>
              </a:rPr>
              <a:t>Errors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   </a:t>
            </a:r>
            <a:r>
              <a:rPr lang="es-CO" dirty="0" err="1">
                <a:solidFill>
                  <a:schemeClr val="bg1"/>
                </a:solidFill>
                <a:latin typeface="Helvetica Neue"/>
              </a:rPr>
              <a:t>To</a:t>
            </a:r>
            <a:r>
              <a:rPr lang="es-CO" dirty="0">
                <a:solidFill>
                  <a:schemeClr val="bg1"/>
                </a:solidFill>
                <a:latin typeface="Helvetica Neue"/>
              </a:rPr>
              <a:t>-Do</a:t>
            </a:r>
            <a:endParaRPr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8" name="TextBox 47">
            <a:extLst>
              <a:ext uri="{FF2B5EF4-FFF2-40B4-BE49-F238E27FC236}">
                <a16:creationId xmlns:a16="http://schemas.microsoft.com/office/drawing/2014/main" id="{A6920CD3-D93F-460E-89A6-BCE43074A5BA}"/>
              </a:ext>
            </a:extLst>
          </p:cNvPr>
          <p:cNvSpPr txBox="1"/>
          <p:nvPr/>
        </p:nvSpPr>
        <p:spPr>
          <a:xfrm>
            <a:off x="499715" y="2181179"/>
            <a:ext cx="104857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Ein Milestone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ist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ein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Ereignis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von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besonderer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Bedeutung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im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Projektmanagement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.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Meilensteine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teilen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den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Projektverlauf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in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Etappen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oder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Sprints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mit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überprüfbaren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Zwischenzielen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und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erleichtern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damit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sowohl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die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Projektplanung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als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auch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die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Kontrolle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des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Projektfortschritts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23785" y="3429000"/>
            <a:ext cx="1058218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ln w="38100">
                  <a:solidFill>
                    <a:srgbClr val="E6E6E6"/>
                  </a:solidFill>
                </a:ln>
                <a:noFill/>
                <a:latin typeface="Impact" panose="020B0806030902050204" pitchFamily="34" charset="0"/>
              </a:rPr>
              <a:t>1           2   </a:t>
            </a:r>
          </a:p>
        </p:txBody>
      </p:sp>
      <p:grpSp>
        <p:nvGrpSpPr>
          <p:cNvPr id="44" name="Grupo 43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riángulo isósceles 36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39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43" name="Elipse 42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53280DB9-88C2-48AA-6CF3-9CB91FE7E84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" r="5732"/>
          <a:stretch>
            <a:fillRect/>
          </a:stretch>
        </p:blipFill>
        <p:spPr>
          <a:xfrm>
            <a:off x="2169576" y="3411221"/>
            <a:ext cx="2714625" cy="2146300"/>
          </a:xfrm>
        </p:spPr>
      </p:pic>
      <p:pic>
        <p:nvPicPr>
          <p:cNvPr id="14" name="Bildplatzhalter 12">
            <a:extLst>
              <a:ext uri="{FF2B5EF4-FFF2-40B4-BE49-F238E27FC236}">
                <a16:creationId xmlns:a16="http://schemas.microsoft.com/office/drawing/2014/main" id="{43BC74D2-E8F8-CC5B-0E6E-89186C850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8" b="10468"/>
          <a:stretch/>
        </p:blipFill>
        <p:spPr>
          <a:xfrm>
            <a:off x="7307801" y="3375350"/>
            <a:ext cx="2714625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1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>
            <a:extLst>
              <a:ext uri="{FF2B5EF4-FFF2-40B4-BE49-F238E27FC236}">
                <a16:creationId xmlns:a16="http://schemas.microsoft.com/office/drawing/2014/main" id="{C3C17FAC-4649-45DF-8F93-97727ACC2E2E}"/>
              </a:ext>
            </a:extLst>
          </p:cNvPr>
          <p:cNvSpPr txBox="1"/>
          <p:nvPr/>
        </p:nvSpPr>
        <p:spPr>
          <a:xfrm>
            <a:off x="510990" y="1423614"/>
            <a:ext cx="7603200" cy="7315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Milestones </a:t>
            </a:r>
            <a:r>
              <a:rPr lang="en-US" sz="36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während</a:t>
            </a:r>
            <a:r>
              <a:rPr lang="en-US" sz="36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 des </a:t>
            </a:r>
            <a:r>
              <a:rPr lang="en-US" sz="3600" b="1" dirty="0" err="1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Projektes</a:t>
            </a:r>
            <a:endParaRPr lang="en-US" sz="3600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5" name="Home     TV Shows     Movies     Recently Added     My List">
            <a:extLst>
              <a:ext uri="{FF2B5EF4-FFF2-40B4-BE49-F238E27FC236}">
                <a16:creationId xmlns:a16="http://schemas.microsoft.com/office/drawing/2014/main" id="{2AE15A0D-B8ED-4A9E-888D-2BEAC21EF48B}"/>
              </a:ext>
            </a:extLst>
          </p:cNvPr>
          <p:cNvSpPr txBox="1"/>
          <p:nvPr/>
        </p:nvSpPr>
        <p:spPr>
          <a:xfrm>
            <a:off x="2520887" y="368815"/>
            <a:ext cx="5700087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n-US" dirty="0">
                <a:solidFill>
                  <a:schemeClr val="bg1"/>
                </a:solidFill>
                <a:latin typeface="Helvetica Neue"/>
              </a:rPr>
              <a:t>Team   </a:t>
            </a:r>
            <a:r>
              <a:rPr lang="en-US" dirty="0" err="1">
                <a:solidFill>
                  <a:schemeClr val="bg1"/>
                </a:solidFill>
                <a:latin typeface="Helvetica Neue"/>
              </a:rPr>
              <a:t>Konzept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  </a:t>
            </a:r>
            <a:r>
              <a:rPr lang="en-US" b="1" dirty="0">
                <a:solidFill>
                  <a:schemeClr val="bg1"/>
                </a:solidFill>
                <a:latin typeface="Helvetica Neue"/>
              </a:rPr>
              <a:t>Milestones 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 Errors   To-Do</a:t>
            </a:r>
          </a:p>
        </p:txBody>
      </p:sp>
      <p:sp>
        <p:nvSpPr>
          <p:cNvPr id="28" name="TextBox 47">
            <a:extLst>
              <a:ext uri="{FF2B5EF4-FFF2-40B4-BE49-F238E27FC236}">
                <a16:creationId xmlns:a16="http://schemas.microsoft.com/office/drawing/2014/main" id="{A6920CD3-D93F-460E-89A6-BCE43074A5BA}"/>
              </a:ext>
            </a:extLst>
          </p:cNvPr>
          <p:cNvSpPr txBox="1"/>
          <p:nvPr/>
        </p:nvSpPr>
        <p:spPr>
          <a:xfrm>
            <a:off x="499715" y="2181179"/>
            <a:ext cx="104857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Ein Milestone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ist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ein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Ereignis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von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besonderer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Bedeutung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im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Projektmanagement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.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Meilensteine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teilen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den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Projektverlauf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in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Etappen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oder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Sprints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mit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überprüfbaren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Zwischenzielen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und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erleichtern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damit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sowohl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die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Projektplanung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als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auch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die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Kontrolle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 des </a:t>
            </a:r>
            <a:r>
              <a:rPr lang="en-PH" sz="1400" dirty="0" err="1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Projektfortschritts</a:t>
            </a:r>
            <a:r>
              <a:rPr lang="en-PH" sz="1400" dirty="0">
                <a:solidFill>
                  <a:schemeClr val="bg1"/>
                </a:solidFill>
                <a:latin typeface="Open Sans" panose="020B0606030504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23785" y="3412066"/>
            <a:ext cx="1141668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ln w="38100">
                  <a:solidFill>
                    <a:srgbClr val="E6E6E6"/>
                  </a:solidFill>
                </a:ln>
                <a:noFill/>
                <a:latin typeface="Impact" panose="020B0806030902050204" pitchFamily="34" charset="0"/>
              </a:rPr>
              <a:t>3          4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Bebas Neue" panose="020B0606020202050201" pitchFamily="34" charset="0"/>
              </a:rPr>
              <a:t>Team </a:t>
            </a:r>
            <a:r>
              <a:rPr lang="en-US" sz="1600" dirty="0" err="1">
                <a:solidFill>
                  <a:srgbClr val="FF0000"/>
                </a:solidFill>
                <a:latin typeface="Bebas Neue" panose="020B0606020202050201" pitchFamily="34" charset="0"/>
              </a:rPr>
              <a:t>Yeeeeet</a:t>
            </a:r>
            <a:endParaRPr lang="en-US" sz="1600" dirty="0"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riángulo isósceles 40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43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44" name="Elipse 43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pic>
        <p:nvPicPr>
          <p:cNvPr id="2" name="Bildplatzhalter 12">
            <a:extLst>
              <a:ext uri="{FF2B5EF4-FFF2-40B4-BE49-F238E27FC236}">
                <a16:creationId xmlns:a16="http://schemas.microsoft.com/office/drawing/2014/main" id="{919CA496-7A22-2C8D-364A-0E401465C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8" r="14428"/>
          <a:stretch/>
        </p:blipFill>
        <p:spPr>
          <a:xfrm>
            <a:off x="2281719" y="3409657"/>
            <a:ext cx="2714625" cy="2146300"/>
          </a:xfrm>
          <a:prstGeom prst="rect">
            <a:avLst/>
          </a:prstGeom>
        </p:spPr>
      </p:pic>
      <p:pic>
        <p:nvPicPr>
          <p:cNvPr id="4" name="Bildplatzhalter 12">
            <a:extLst>
              <a:ext uri="{FF2B5EF4-FFF2-40B4-BE49-F238E27FC236}">
                <a16:creationId xmlns:a16="http://schemas.microsoft.com/office/drawing/2014/main" id="{84782852-8001-1B17-8480-3E336C39A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" r="7774"/>
          <a:stretch/>
        </p:blipFill>
        <p:spPr>
          <a:xfrm>
            <a:off x="7489199" y="3411221"/>
            <a:ext cx="2714625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7391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ttom Gradient">
            <a:extLst>
              <a:ext uri="{FF2B5EF4-FFF2-40B4-BE49-F238E27FC236}">
                <a16:creationId xmlns:a16="http://schemas.microsoft.com/office/drawing/2014/main" id="{5BCA3DDC-22D6-40F2-9E1A-843393A931B9}"/>
              </a:ext>
            </a:extLst>
          </p:cNvPr>
          <p:cNvSpPr/>
          <p:nvPr/>
        </p:nvSpPr>
        <p:spPr>
          <a:xfrm rot="5400000">
            <a:off x="3368785" y="-3044771"/>
            <a:ext cx="5454435" cy="12192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38126" y="5943600"/>
            <a:ext cx="11556566" cy="773112"/>
          </a:xfrm>
          <a:prstGeom prst="rect">
            <a:avLst/>
          </a:prstGeom>
          <a:solidFill>
            <a:srgbClr val="23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420464" y="6140525"/>
            <a:ext cx="238862" cy="350088"/>
          </a:xfrm>
          <a:custGeom>
            <a:avLst/>
            <a:gdLst>
              <a:gd name="T0" fmla="*/ 0 w 131"/>
              <a:gd name="T1" fmla="*/ 0 h 192"/>
              <a:gd name="T2" fmla="*/ 131 w 131"/>
              <a:gd name="T3" fmla="*/ 96 h 192"/>
              <a:gd name="T4" fmla="*/ 0 w 131"/>
              <a:gd name="T5" fmla="*/ 192 h 192"/>
              <a:gd name="T6" fmla="*/ 0 w 131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2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898189" y="6140525"/>
            <a:ext cx="240686" cy="350088"/>
          </a:xfrm>
          <a:custGeom>
            <a:avLst/>
            <a:gdLst>
              <a:gd name="T0" fmla="*/ 132 w 132"/>
              <a:gd name="T1" fmla="*/ 0 h 192"/>
              <a:gd name="T2" fmla="*/ 0 w 132"/>
              <a:gd name="T3" fmla="*/ 96 h 192"/>
              <a:gd name="T4" fmla="*/ 132 w 132"/>
              <a:gd name="T5" fmla="*/ 192 h 192"/>
              <a:gd name="T6" fmla="*/ 132 w 132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2" h="192">
                <a:moveTo>
                  <a:pt x="132" y="0"/>
                </a:moveTo>
                <a:lnTo>
                  <a:pt x="0" y="96"/>
                </a:lnTo>
                <a:lnTo>
                  <a:pt x="132" y="192"/>
                </a:lnTo>
                <a:lnTo>
                  <a:pt x="1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1374090" y="6147818"/>
            <a:ext cx="238862" cy="351912"/>
          </a:xfrm>
          <a:custGeom>
            <a:avLst/>
            <a:gdLst>
              <a:gd name="T0" fmla="*/ 0 w 131"/>
              <a:gd name="T1" fmla="*/ 0 h 193"/>
              <a:gd name="T2" fmla="*/ 131 w 131"/>
              <a:gd name="T3" fmla="*/ 96 h 193"/>
              <a:gd name="T4" fmla="*/ 0 w 131"/>
              <a:gd name="T5" fmla="*/ 193 h 193"/>
              <a:gd name="T6" fmla="*/ 0 w 131"/>
              <a:gd name="T7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3">
                <a:moveTo>
                  <a:pt x="0" y="0"/>
                </a:moveTo>
                <a:lnTo>
                  <a:pt x="131" y="96"/>
                </a:lnTo>
                <a:lnTo>
                  <a:pt x="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850781" y="6147818"/>
            <a:ext cx="43761" cy="34279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612953" y="6153288"/>
            <a:ext cx="43761" cy="34097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269368" y="6240811"/>
            <a:ext cx="6901483" cy="160457"/>
          </a:xfrm>
          <a:prstGeom prst="rect">
            <a:avLst/>
          </a:prstGeom>
          <a:solidFill>
            <a:srgbClr val="4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2267545" y="6240811"/>
            <a:ext cx="6952538" cy="185984"/>
          </a:xfrm>
          <a:prstGeom prst="rect">
            <a:avLst/>
          </a:prstGeom>
          <a:solidFill>
            <a:srgbClr val="CC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1767940" y="6260868"/>
            <a:ext cx="41938" cy="122166"/>
          </a:xfrm>
          <a:custGeom>
            <a:avLst/>
            <a:gdLst>
              <a:gd name="T0" fmla="*/ 14 w 23"/>
              <a:gd name="T1" fmla="*/ 9 h 67"/>
              <a:gd name="T2" fmla="*/ 14 w 23"/>
              <a:gd name="T3" fmla="*/ 9 h 67"/>
              <a:gd name="T4" fmla="*/ 1 w 23"/>
              <a:gd name="T5" fmla="*/ 15 h 67"/>
              <a:gd name="T6" fmla="*/ 0 w 23"/>
              <a:gd name="T7" fmla="*/ 8 h 67"/>
              <a:gd name="T8" fmla="*/ 15 w 23"/>
              <a:gd name="T9" fmla="*/ 0 h 67"/>
              <a:gd name="T10" fmla="*/ 23 w 23"/>
              <a:gd name="T11" fmla="*/ 0 h 67"/>
              <a:gd name="T12" fmla="*/ 23 w 23"/>
              <a:gd name="T13" fmla="*/ 67 h 67"/>
              <a:gd name="T14" fmla="*/ 14 w 23"/>
              <a:gd name="T15" fmla="*/ 67 h 67"/>
              <a:gd name="T16" fmla="*/ 14 w 23"/>
              <a:gd name="T17" fmla="*/ 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67">
                <a:moveTo>
                  <a:pt x="14" y="9"/>
                </a:moveTo>
                <a:lnTo>
                  <a:pt x="14" y="9"/>
                </a:lnTo>
                <a:lnTo>
                  <a:pt x="1" y="15"/>
                </a:lnTo>
                <a:lnTo>
                  <a:pt x="0" y="8"/>
                </a:lnTo>
                <a:lnTo>
                  <a:pt x="15" y="0"/>
                </a:lnTo>
                <a:lnTo>
                  <a:pt x="23" y="0"/>
                </a:lnTo>
                <a:lnTo>
                  <a:pt x="23" y="67"/>
                </a:lnTo>
                <a:lnTo>
                  <a:pt x="14" y="67"/>
                </a:lnTo>
                <a:lnTo>
                  <a:pt x="14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1853638" y="6260868"/>
            <a:ext cx="74758" cy="123990"/>
          </a:xfrm>
          <a:custGeom>
            <a:avLst/>
            <a:gdLst>
              <a:gd name="T0" fmla="*/ 45 w 47"/>
              <a:gd name="T1" fmla="*/ 9 h 77"/>
              <a:gd name="T2" fmla="*/ 16 w 47"/>
              <a:gd name="T3" fmla="*/ 9 h 77"/>
              <a:gd name="T4" fmla="*/ 14 w 47"/>
              <a:gd name="T5" fmla="*/ 28 h 77"/>
              <a:gd name="T6" fmla="*/ 20 w 47"/>
              <a:gd name="T7" fmla="*/ 28 h 77"/>
              <a:gd name="T8" fmla="*/ 36 w 47"/>
              <a:gd name="T9" fmla="*/ 32 h 77"/>
              <a:gd name="T10" fmla="*/ 47 w 47"/>
              <a:gd name="T11" fmla="*/ 51 h 77"/>
              <a:gd name="T12" fmla="*/ 19 w 47"/>
              <a:gd name="T13" fmla="*/ 77 h 77"/>
              <a:gd name="T14" fmla="*/ 0 w 47"/>
              <a:gd name="T15" fmla="*/ 72 h 77"/>
              <a:gd name="T16" fmla="*/ 2 w 47"/>
              <a:gd name="T17" fmla="*/ 64 h 77"/>
              <a:gd name="T18" fmla="*/ 19 w 47"/>
              <a:gd name="T19" fmla="*/ 69 h 77"/>
              <a:gd name="T20" fmla="*/ 36 w 47"/>
              <a:gd name="T21" fmla="*/ 52 h 77"/>
              <a:gd name="T22" fmla="*/ 15 w 47"/>
              <a:gd name="T23" fmla="*/ 36 h 77"/>
              <a:gd name="T24" fmla="*/ 4 w 47"/>
              <a:gd name="T25" fmla="*/ 36 h 77"/>
              <a:gd name="T26" fmla="*/ 9 w 47"/>
              <a:gd name="T27" fmla="*/ 0 h 77"/>
              <a:gd name="T28" fmla="*/ 45 w 47"/>
              <a:gd name="T29" fmla="*/ 0 h 77"/>
              <a:gd name="T30" fmla="*/ 45 w 47"/>
              <a:gd name="T31" fmla="*/ 9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7" h="77">
                <a:moveTo>
                  <a:pt x="45" y="9"/>
                </a:moveTo>
                <a:cubicBezTo>
                  <a:pt x="16" y="9"/>
                  <a:pt x="16" y="9"/>
                  <a:pt x="16" y="9"/>
                </a:cubicBezTo>
                <a:cubicBezTo>
                  <a:pt x="14" y="28"/>
                  <a:pt x="14" y="28"/>
                  <a:pt x="14" y="28"/>
                </a:cubicBezTo>
                <a:cubicBezTo>
                  <a:pt x="15" y="28"/>
                  <a:pt x="17" y="28"/>
                  <a:pt x="20" y="28"/>
                </a:cubicBezTo>
                <a:cubicBezTo>
                  <a:pt x="26" y="28"/>
                  <a:pt x="31" y="29"/>
                  <a:pt x="36" y="32"/>
                </a:cubicBezTo>
                <a:cubicBezTo>
                  <a:pt x="42" y="35"/>
                  <a:pt x="47" y="42"/>
                  <a:pt x="47" y="51"/>
                </a:cubicBezTo>
                <a:cubicBezTo>
                  <a:pt x="47" y="66"/>
                  <a:pt x="35" y="77"/>
                  <a:pt x="19" y="77"/>
                </a:cubicBezTo>
                <a:cubicBezTo>
                  <a:pt x="10" y="77"/>
                  <a:pt x="3" y="75"/>
                  <a:pt x="0" y="72"/>
                </a:cubicBezTo>
                <a:cubicBezTo>
                  <a:pt x="2" y="64"/>
                  <a:pt x="2" y="64"/>
                  <a:pt x="2" y="64"/>
                </a:cubicBezTo>
                <a:cubicBezTo>
                  <a:pt x="6" y="66"/>
                  <a:pt x="12" y="69"/>
                  <a:pt x="19" y="69"/>
                </a:cubicBezTo>
                <a:cubicBezTo>
                  <a:pt x="28" y="69"/>
                  <a:pt x="36" y="62"/>
                  <a:pt x="36" y="52"/>
                </a:cubicBezTo>
                <a:cubicBezTo>
                  <a:pt x="36" y="43"/>
                  <a:pt x="30" y="36"/>
                  <a:pt x="15" y="36"/>
                </a:cubicBezTo>
                <a:cubicBezTo>
                  <a:pt x="10" y="36"/>
                  <a:pt x="7" y="36"/>
                  <a:pt x="4" y="36"/>
                </a:cubicBezTo>
                <a:cubicBezTo>
                  <a:pt x="9" y="0"/>
                  <a:pt x="9" y="0"/>
                  <a:pt x="9" y="0"/>
                </a:cubicBezTo>
                <a:cubicBezTo>
                  <a:pt x="45" y="0"/>
                  <a:pt x="45" y="0"/>
                  <a:pt x="45" y="0"/>
                </a:cubicBezTo>
                <a:lnTo>
                  <a:pt x="45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1952101" y="6293688"/>
            <a:ext cx="20057" cy="91169"/>
          </a:xfrm>
          <a:custGeom>
            <a:avLst/>
            <a:gdLst>
              <a:gd name="T0" fmla="*/ 0 w 13"/>
              <a:gd name="T1" fmla="*/ 8 h 56"/>
              <a:gd name="T2" fmla="*/ 7 w 13"/>
              <a:gd name="T3" fmla="*/ 0 h 56"/>
              <a:gd name="T4" fmla="*/ 13 w 13"/>
              <a:gd name="T5" fmla="*/ 8 h 56"/>
              <a:gd name="T6" fmla="*/ 7 w 13"/>
              <a:gd name="T7" fmla="*/ 15 h 56"/>
              <a:gd name="T8" fmla="*/ 0 w 13"/>
              <a:gd name="T9" fmla="*/ 8 h 56"/>
              <a:gd name="T10" fmla="*/ 0 w 13"/>
              <a:gd name="T11" fmla="*/ 49 h 56"/>
              <a:gd name="T12" fmla="*/ 7 w 13"/>
              <a:gd name="T13" fmla="*/ 41 h 56"/>
              <a:gd name="T14" fmla="*/ 13 w 13"/>
              <a:gd name="T15" fmla="*/ 49 h 56"/>
              <a:gd name="T16" fmla="*/ 7 w 13"/>
              <a:gd name="T17" fmla="*/ 56 h 56"/>
              <a:gd name="T18" fmla="*/ 0 w 13"/>
              <a:gd name="T19" fmla="*/ 49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56">
                <a:moveTo>
                  <a:pt x="0" y="8"/>
                </a:moveTo>
                <a:cubicBezTo>
                  <a:pt x="0" y="3"/>
                  <a:pt x="3" y="0"/>
                  <a:pt x="7" y="0"/>
                </a:cubicBezTo>
                <a:cubicBezTo>
                  <a:pt x="11" y="0"/>
                  <a:pt x="13" y="3"/>
                  <a:pt x="13" y="8"/>
                </a:cubicBezTo>
                <a:cubicBezTo>
                  <a:pt x="13" y="12"/>
                  <a:pt x="11" y="15"/>
                  <a:pt x="7" y="15"/>
                </a:cubicBezTo>
                <a:cubicBezTo>
                  <a:pt x="2" y="15"/>
                  <a:pt x="0" y="12"/>
                  <a:pt x="0" y="8"/>
                </a:cubicBezTo>
                <a:close/>
                <a:moveTo>
                  <a:pt x="0" y="49"/>
                </a:moveTo>
                <a:cubicBezTo>
                  <a:pt x="0" y="44"/>
                  <a:pt x="3" y="41"/>
                  <a:pt x="7" y="41"/>
                </a:cubicBezTo>
                <a:cubicBezTo>
                  <a:pt x="11" y="41"/>
                  <a:pt x="13" y="44"/>
                  <a:pt x="13" y="49"/>
                </a:cubicBezTo>
                <a:cubicBezTo>
                  <a:pt x="13" y="53"/>
                  <a:pt x="11" y="56"/>
                  <a:pt x="7" y="56"/>
                </a:cubicBezTo>
                <a:cubicBezTo>
                  <a:pt x="2" y="56"/>
                  <a:pt x="0" y="53"/>
                  <a:pt x="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1988568" y="6259044"/>
            <a:ext cx="76582" cy="125813"/>
          </a:xfrm>
          <a:custGeom>
            <a:avLst/>
            <a:gdLst>
              <a:gd name="T0" fmla="*/ 2 w 47"/>
              <a:gd name="T1" fmla="*/ 65 h 78"/>
              <a:gd name="T2" fmla="*/ 19 w 47"/>
              <a:gd name="T3" fmla="*/ 70 h 78"/>
              <a:gd name="T4" fmla="*/ 36 w 47"/>
              <a:gd name="T5" fmla="*/ 55 h 78"/>
              <a:gd name="T6" fmla="*/ 17 w 47"/>
              <a:gd name="T7" fmla="*/ 40 h 78"/>
              <a:gd name="T8" fmla="*/ 11 w 47"/>
              <a:gd name="T9" fmla="*/ 40 h 78"/>
              <a:gd name="T10" fmla="*/ 11 w 47"/>
              <a:gd name="T11" fmla="*/ 32 h 78"/>
              <a:gd name="T12" fmla="*/ 17 w 47"/>
              <a:gd name="T13" fmla="*/ 32 h 78"/>
              <a:gd name="T14" fmla="*/ 33 w 47"/>
              <a:gd name="T15" fmla="*/ 19 h 78"/>
              <a:gd name="T16" fmla="*/ 20 w 47"/>
              <a:gd name="T17" fmla="*/ 8 h 78"/>
              <a:gd name="T18" fmla="*/ 5 w 47"/>
              <a:gd name="T19" fmla="*/ 13 h 78"/>
              <a:gd name="T20" fmla="*/ 2 w 47"/>
              <a:gd name="T21" fmla="*/ 6 h 78"/>
              <a:gd name="T22" fmla="*/ 22 w 47"/>
              <a:gd name="T23" fmla="*/ 0 h 78"/>
              <a:gd name="T24" fmla="*/ 44 w 47"/>
              <a:gd name="T25" fmla="*/ 18 h 78"/>
              <a:gd name="T26" fmla="*/ 30 w 47"/>
              <a:gd name="T27" fmla="*/ 36 h 78"/>
              <a:gd name="T28" fmla="*/ 30 w 47"/>
              <a:gd name="T29" fmla="*/ 36 h 78"/>
              <a:gd name="T30" fmla="*/ 47 w 47"/>
              <a:gd name="T31" fmla="*/ 55 h 78"/>
              <a:gd name="T32" fmla="*/ 19 w 47"/>
              <a:gd name="T33" fmla="*/ 78 h 78"/>
              <a:gd name="T34" fmla="*/ 0 w 47"/>
              <a:gd name="T35" fmla="*/ 73 h 78"/>
              <a:gd name="T36" fmla="*/ 2 w 47"/>
              <a:gd name="T37" fmla="*/ 6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7" h="78">
                <a:moveTo>
                  <a:pt x="2" y="65"/>
                </a:moveTo>
                <a:cubicBezTo>
                  <a:pt x="5" y="67"/>
                  <a:pt x="12" y="70"/>
                  <a:pt x="19" y="70"/>
                </a:cubicBezTo>
                <a:cubicBezTo>
                  <a:pt x="32" y="70"/>
                  <a:pt x="36" y="61"/>
                  <a:pt x="36" y="55"/>
                </a:cubicBezTo>
                <a:cubicBezTo>
                  <a:pt x="36" y="44"/>
                  <a:pt x="27" y="40"/>
                  <a:pt x="17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2"/>
                  <a:pt x="11" y="32"/>
                  <a:pt x="11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24" y="32"/>
                  <a:pt x="33" y="28"/>
                  <a:pt x="33" y="19"/>
                </a:cubicBezTo>
                <a:cubicBezTo>
                  <a:pt x="33" y="13"/>
                  <a:pt x="30" y="8"/>
                  <a:pt x="20" y="8"/>
                </a:cubicBezTo>
                <a:cubicBezTo>
                  <a:pt x="14" y="8"/>
                  <a:pt x="8" y="11"/>
                  <a:pt x="5" y="13"/>
                </a:cubicBezTo>
                <a:cubicBezTo>
                  <a:pt x="2" y="6"/>
                  <a:pt x="2" y="6"/>
                  <a:pt x="2" y="6"/>
                </a:cubicBezTo>
                <a:cubicBezTo>
                  <a:pt x="6" y="3"/>
                  <a:pt x="14" y="0"/>
                  <a:pt x="22" y="0"/>
                </a:cubicBezTo>
                <a:cubicBezTo>
                  <a:pt x="37" y="0"/>
                  <a:pt x="44" y="9"/>
                  <a:pt x="44" y="18"/>
                </a:cubicBezTo>
                <a:cubicBezTo>
                  <a:pt x="44" y="26"/>
                  <a:pt x="39" y="32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9" y="38"/>
                  <a:pt x="47" y="45"/>
                  <a:pt x="47" y="55"/>
                </a:cubicBezTo>
                <a:cubicBezTo>
                  <a:pt x="47" y="67"/>
                  <a:pt x="37" y="78"/>
                  <a:pt x="19" y="78"/>
                </a:cubicBezTo>
                <a:cubicBezTo>
                  <a:pt x="11" y="78"/>
                  <a:pt x="3" y="75"/>
                  <a:pt x="0" y="73"/>
                </a:cubicBezTo>
                <a:lnTo>
                  <a:pt x="2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2083384" y="6259044"/>
            <a:ext cx="83875" cy="125813"/>
          </a:xfrm>
          <a:custGeom>
            <a:avLst/>
            <a:gdLst>
              <a:gd name="T0" fmla="*/ 52 w 52"/>
              <a:gd name="T1" fmla="*/ 38 h 78"/>
              <a:gd name="T2" fmla="*/ 25 w 52"/>
              <a:gd name="T3" fmla="*/ 78 h 78"/>
              <a:gd name="T4" fmla="*/ 0 w 52"/>
              <a:gd name="T5" fmla="*/ 39 h 78"/>
              <a:gd name="T6" fmla="*/ 27 w 52"/>
              <a:gd name="T7" fmla="*/ 0 h 78"/>
              <a:gd name="T8" fmla="*/ 52 w 52"/>
              <a:gd name="T9" fmla="*/ 38 h 78"/>
              <a:gd name="T10" fmla="*/ 11 w 52"/>
              <a:gd name="T11" fmla="*/ 39 h 78"/>
              <a:gd name="T12" fmla="*/ 26 w 52"/>
              <a:gd name="T13" fmla="*/ 70 h 78"/>
              <a:gd name="T14" fmla="*/ 42 w 52"/>
              <a:gd name="T15" fmla="*/ 39 h 78"/>
              <a:gd name="T16" fmla="*/ 26 w 52"/>
              <a:gd name="T17" fmla="*/ 8 h 78"/>
              <a:gd name="T18" fmla="*/ 11 w 52"/>
              <a:gd name="T19" fmla="*/ 3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" h="78">
                <a:moveTo>
                  <a:pt x="52" y="38"/>
                </a:moveTo>
                <a:cubicBezTo>
                  <a:pt x="52" y="64"/>
                  <a:pt x="42" y="78"/>
                  <a:pt x="25" y="78"/>
                </a:cubicBezTo>
                <a:cubicBezTo>
                  <a:pt x="11" y="78"/>
                  <a:pt x="1" y="64"/>
                  <a:pt x="0" y="39"/>
                </a:cubicBezTo>
                <a:cubicBezTo>
                  <a:pt x="0" y="14"/>
                  <a:pt x="11" y="0"/>
                  <a:pt x="27" y="0"/>
                </a:cubicBezTo>
                <a:cubicBezTo>
                  <a:pt x="43" y="0"/>
                  <a:pt x="52" y="14"/>
                  <a:pt x="52" y="38"/>
                </a:cubicBezTo>
                <a:close/>
                <a:moveTo>
                  <a:pt x="11" y="39"/>
                </a:moveTo>
                <a:cubicBezTo>
                  <a:pt x="11" y="59"/>
                  <a:pt x="17" y="70"/>
                  <a:pt x="26" y="70"/>
                </a:cubicBezTo>
                <a:cubicBezTo>
                  <a:pt x="37" y="70"/>
                  <a:pt x="42" y="58"/>
                  <a:pt x="42" y="39"/>
                </a:cubicBezTo>
                <a:cubicBezTo>
                  <a:pt x="42" y="20"/>
                  <a:pt x="37" y="8"/>
                  <a:pt x="26" y="8"/>
                </a:cubicBezTo>
                <a:cubicBezTo>
                  <a:pt x="17" y="8"/>
                  <a:pt x="11" y="19"/>
                  <a:pt x="11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>
            <a:off x="9272961" y="6259044"/>
            <a:ext cx="76582" cy="125813"/>
          </a:xfrm>
          <a:custGeom>
            <a:avLst/>
            <a:gdLst>
              <a:gd name="T0" fmla="*/ 2 w 47"/>
              <a:gd name="T1" fmla="*/ 65 h 78"/>
              <a:gd name="T2" fmla="*/ 19 w 47"/>
              <a:gd name="T3" fmla="*/ 70 h 78"/>
              <a:gd name="T4" fmla="*/ 36 w 47"/>
              <a:gd name="T5" fmla="*/ 55 h 78"/>
              <a:gd name="T6" fmla="*/ 17 w 47"/>
              <a:gd name="T7" fmla="*/ 40 h 78"/>
              <a:gd name="T8" fmla="*/ 11 w 47"/>
              <a:gd name="T9" fmla="*/ 40 h 78"/>
              <a:gd name="T10" fmla="*/ 11 w 47"/>
              <a:gd name="T11" fmla="*/ 32 h 78"/>
              <a:gd name="T12" fmla="*/ 17 w 47"/>
              <a:gd name="T13" fmla="*/ 32 h 78"/>
              <a:gd name="T14" fmla="*/ 34 w 47"/>
              <a:gd name="T15" fmla="*/ 19 h 78"/>
              <a:gd name="T16" fmla="*/ 20 w 47"/>
              <a:gd name="T17" fmla="*/ 8 h 78"/>
              <a:gd name="T18" fmla="*/ 5 w 47"/>
              <a:gd name="T19" fmla="*/ 13 h 78"/>
              <a:gd name="T20" fmla="*/ 2 w 47"/>
              <a:gd name="T21" fmla="*/ 6 h 78"/>
              <a:gd name="T22" fmla="*/ 22 w 47"/>
              <a:gd name="T23" fmla="*/ 0 h 78"/>
              <a:gd name="T24" fmla="*/ 44 w 47"/>
              <a:gd name="T25" fmla="*/ 18 h 78"/>
              <a:gd name="T26" fmla="*/ 30 w 47"/>
              <a:gd name="T27" fmla="*/ 36 h 78"/>
              <a:gd name="T28" fmla="*/ 30 w 47"/>
              <a:gd name="T29" fmla="*/ 36 h 78"/>
              <a:gd name="T30" fmla="*/ 47 w 47"/>
              <a:gd name="T31" fmla="*/ 55 h 78"/>
              <a:gd name="T32" fmla="*/ 19 w 47"/>
              <a:gd name="T33" fmla="*/ 78 h 78"/>
              <a:gd name="T34" fmla="*/ 0 w 47"/>
              <a:gd name="T35" fmla="*/ 73 h 78"/>
              <a:gd name="T36" fmla="*/ 2 w 47"/>
              <a:gd name="T37" fmla="*/ 6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7" h="78">
                <a:moveTo>
                  <a:pt x="2" y="65"/>
                </a:moveTo>
                <a:cubicBezTo>
                  <a:pt x="5" y="67"/>
                  <a:pt x="12" y="70"/>
                  <a:pt x="19" y="70"/>
                </a:cubicBezTo>
                <a:cubicBezTo>
                  <a:pt x="32" y="70"/>
                  <a:pt x="36" y="61"/>
                  <a:pt x="36" y="55"/>
                </a:cubicBezTo>
                <a:cubicBezTo>
                  <a:pt x="36" y="44"/>
                  <a:pt x="27" y="40"/>
                  <a:pt x="17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2"/>
                  <a:pt x="11" y="32"/>
                  <a:pt x="11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24" y="32"/>
                  <a:pt x="34" y="28"/>
                  <a:pt x="34" y="19"/>
                </a:cubicBezTo>
                <a:cubicBezTo>
                  <a:pt x="34" y="13"/>
                  <a:pt x="30" y="8"/>
                  <a:pt x="20" y="8"/>
                </a:cubicBezTo>
                <a:cubicBezTo>
                  <a:pt x="14" y="8"/>
                  <a:pt x="8" y="11"/>
                  <a:pt x="5" y="13"/>
                </a:cubicBezTo>
                <a:cubicBezTo>
                  <a:pt x="2" y="6"/>
                  <a:pt x="2" y="6"/>
                  <a:pt x="2" y="6"/>
                </a:cubicBezTo>
                <a:cubicBezTo>
                  <a:pt x="6" y="3"/>
                  <a:pt x="14" y="0"/>
                  <a:pt x="22" y="0"/>
                </a:cubicBezTo>
                <a:cubicBezTo>
                  <a:pt x="37" y="0"/>
                  <a:pt x="44" y="9"/>
                  <a:pt x="44" y="18"/>
                </a:cubicBezTo>
                <a:cubicBezTo>
                  <a:pt x="44" y="26"/>
                  <a:pt x="39" y="32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9" y="38"/>
                  <a:pt x="47" y="45"/>
                  <a:pt x="47" y="55"/>
                </a:cubicBezTo>
                <a:cubicBezTo>
                  <a:pt x="47" y="67"/>
                  <a:pt x="37" y="78"/>
                  <a:pt x="19" y="78"/>
                </a:cubicBezTo>
                <a:cubicBezTo>
                  <a:pt x="11" y="78"/>
                  <a:pt x="3" y="75"/>
                  <a:pt x="0" y="73"/>
                </a:cubicBezTo>
                <a:lnTo>
                  <a:pt x="2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2"/>
          <p:cNvSpPr>
            <a:spLocks/>
          </p:cNvSpPr>
          <p:nvPr/>
        </p:nvSpPr>
        <p:spPr bwMode="auto">
          <a:xfrm>
            <a:off x="9380540" y="6260868"/>
            <a:ext cx="41938" cy="122166"/>
          </a:xfrm>
          <a:custGeom>
            <a:avLst/>
            <a:gdLst>
              <a:gd name="T0" fmla="*/ 14 w 23"/>
              <a:gd name="T1" fmla="*/ 9 h 67"/>
              <a:gd name="T2" fmla="*/ 14 w 23"/>
              <a:gd name="T3" fmla="*/ 9 h 67"/>
              <a:gd name="T4" fmla="*/ 2 w 23"/>
              <a:gd name="T5" fmla="*/ 15 h 67"/>
              <a:gd name="T6" fmla="*/ 0 w 23"/>
              <a:gd name="T7" fmla="*/ 8 h 67"/>
              <a:gd name="T8" fmla="*/ 15 w 23"/>
              <a:gd name="T9" fmla="*/ 0 h 67"/>
              <a:gd name="T10" fmla="*/ 23 w 23"/>
              <a:gd name="T11" fmla="*/ 0 h 67"/>
              <a:gd name="T12" fmla="*/ 23 w 23"/>
              <a:gd name="T13" fmla="*/ 67 h 67"/>
              <a:gd name="T14" fmla="*/ 14 w 23"/>
              <a:gd name="T15" fmla="*/ 67 h 67"/>
              <a:gd name="T16" fmla="*/ 14 w 23"/>
              <a:gd name="T17" fmla="*/ 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67">
                <a:moveTo>
                  <a:pt x="14" y="9"/>
                </a:moveTo>
                <a:lnTo>
                  <a:pt x="14" y="9"/>
                </a:lnTo>
                <a:lnTo>
                  <a:pt x="2" y="15"/>
                </a:lnTo>
                <a:lnTo>
                  <a:pt x="0" y="8"/>
                </a:lnTo>
                <a:lnTo>
                  <a:pt x="15" y="0"/>
                </a:lnTo>
                <a:lnTo>
                  <a:pt x="23" y="0"/>
                </a:lnTo>
                <a:lnTo>
                  <a:pt x="23" y="67"/>
                </a:lnTo>
                <a:lnTo>
                  <a:pt x="14" y="67"/>
                </a:lnTo>
                <a:lnTo>
                  <a:pt x="14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3"/>
          <p:cNvSpPr>
            <a:spLocks noEditPoints="1"/>
          </p:cNvSpPr>
          <p:nvPr/>
        </p:nvSpPr>
        <p:spPr bwMode="auto">
          <a:xfrm>
            <a:off x="9468062" y="6293688"/>
            <a:ext cx="21881" cy="91169"/>
          </a:xfrm>
          <a:custGeom>
            <a:avLst/>
            <a:gdLst>
              <a:gd name="T0" fmla="*/ 0 w 14"/>
              <a:gd name="T1" fmla="*/ 8 h 56"/>
              <a:gd name="T2" fmla="*/ 7 w 14"/>
              <a:gd name="T3" fmla="*/ 0 h 56"/>
              <a:gd name="T4" fmla="*/ 14 w 14"/>
              <a:gd name="T5" fmla="*/ 8 h 56"/>
              <a:gd name="T6" fmla="*/ 7 w 14"/>
              <a:gd name="T7" fmla="*/ 15 h 56"/>
              <a:gd name="T8" fmla="*/ 0 w 14"/>
              <a:gd name="T9" fmla="*/ 8 h 56"/>
              <a:gd name="T10" fmla="*/ 0 w 14"/>
              <a:gd name="T11" fmla="*/ 49 h 56"/>
              <a:gd name="T12" fmla="*/ 7 w 14"/>
              <a:gd name="T13" fmla="*/ 41 h 56"/>
              <a:gd name="T14" fmla="*/ 14 w 14"/>
              <a:gd name="T15" fmla="*/ 49 h 56"/>
              <a:gd name="T16" fmla="*/ 7 w 14"/>
              <a:gd name="T17" fmla="*/ 56 h 56"/>
              <a:gd name="T18" fmla="*/ 0 w 14"/>
              <a:gd name="T19" fmla="*/ 49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" h="56">
                <a:moveTo>
                  <a:pt x="0" y="8"/>
                </a:moveTo>
                <a:cubicBezTo>
                  <a:pt x="0" y="3"/>
                  <a:pt x="3" y="0"/>
                  <a:pt x="7" y="0"/>
                </a:cubicBezTo>
                <a:cubicBezTo>
                  <a:pt x="11" y="0"/>
                  <a:pt x="14" y="3"/>
                  <a:pt x="14" y="8"/>
                </a:cubicBezTo>
                <a:cubicBezTo>
                  <a:pt x="14" y="12"/>
                  <a:pt x="11" y="15"/>
                  <a:pt x="7" y="15"/>
                </a:cubicBezTo>
                <a:cubicBezTo>
                  <a:pt x="3" y="15"/>
                  <a:pt x="0" y="12"/>
                  <a:pt x="0" y="8"/>
                </a:cubicBezTo>
                <a:close/>
                <a:moveTo>
                  <a:pt x="0" y="49"/>
                </a:moveTo>
                <a:cubicBezTo>
                  <a:pt x="0" y="44"/>
                  <a:pt x="3" y="41"/>
                  <a:pt x="7" y="41"/>
                </a:cubicBezTo>
                <a:cubicBezTo>
                  <a:pt x="11" y="41"/>
                  <a:pt x="14" y="44"/>
                  <a:pt x="14" y="49"/>
                </a:cubicBezTo>
                <a:cubicBezTo>
                  <a:pt x="14" y="53"/>
                  <a:pt x="11" y="56"/>
                  <a:pt x="7" y="56"/>
                </a:cubicBezTo>
                <a:cubicBezTo>
                  <a:pt x="3" y="56"/>
                  <a:pt x="0" y="53"/>
                  <a:pt x="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4"/>
          <p:cNvSpPr>
            <a:spLocks noEditPoints="1"/>
          </p:cNvSpPr>
          <p:nvPr/>
        </p:nvSpPr>
        <p:spPr bwMode="auto">
          <a:xfrm>
            <a:off x="9502707" y="6259044"/>
            <a:ext cx="83875" cy="125813"/>
          </a:xfrm>
          <a:custGeom>
            <a:avLst/>
            <a:gdLst>
              <a:gd name="T0" fmla="*/ 51 w 51"/>
              <a:gd name="T1" fmla="*/ 38 h 78"/>
              <a:gd name="T2" fmla="*/ 25 w 51"/>
              <a:gd name="T3" fmla="*/ 78 h 78"/>
              <a:gd name="T4" fmla="*/ 0 w 51"/>
              <a:gd name="T5" fmla="*/ 39 h 78"/>
              <a:gd name="T6" fmla="*/ 26 w 51"/>
              <a:gd name="T7" fmla="*/ 0 h 78"/>
              <a:gd name="T8" fmla="*/ 51 w 51"/>
              <a:gd name="T9" fmla="*/ 38 h 78"/>
              <a:gd name="T10" fmla="*/ 10 w 51"/>
              <a:gd name="T11" fmla="*/ 39 h 78"/>
              <a:gd name="T12" fmla="*/ 26 w 51"/>
              <a:gd name="T13" fmla="*/ 70 h 78"/>
              <a:gd name="T14" fmla="*/ 41 w 51"/>
              <a:gd name="T15" fmla="*/ 39 h 78"/>
              <a:gd name="T16" fmla="*/ 26 w 51"/>
              <a:gd name="T17" fmla="*/ 8 h 78"/>
              <a:gd name="T18" fmla="*/ 10 w 51"/>
              <a:gd name="T19" fmla="*/ 3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" h="78">
                <a:moveTo>
                  <a:pt x="51" y="38"/>
                </a:moveTo>
                <a:cubicBezTo>
                  <a:pt x="51" y="64"/>
                  <a:pt x="42" y="78"/>
                  <a:pt x="25" y="78"/>
                </a:cubicBezTo>
                <a:cubicBezTo>
                  <a:pt x="10" y="78"/>
                  <a:pt x="0" y="64"/>
                  <a:pt x="0" y="39"/>
                </a:cubicBezTo>
                <a:cubicBezTo>
                  <a:pt x="0" y="14"/>
                  <a:pt x="11" y="0"/>
                  <a:pt x="26" y="0"/>
                </a:cubicBezTo>
                <a:cubicBezTo>
                  <a:pt x="42" y="0"/>
                  <a:pt x="51" y="14"/>
                  <a:pt x="51" y="38"/>
                </a:cubicBezTo>
                <a:close/>
                <a:moveTo>
                  <a:pt x="10" y="39"/>
                </a:moveTo>
                <a:cubicBezTo>
                  <a:pt x="10" y="59"/>
                  <a:pt x="16" y="70"/>
                  <a:pt x="26" y="70"/>
                </a:cubicBezTo>
                <a:cubicBezTo>
                  <a:pt x="36" y="70"/>
                  <a:pt x="41" y="58"/>
                  <a:pt x="41" y="39"/>
                </a:cubicBezTo>
                <a:cubicBezTo>
                  <a:pt x="41" y="20"/>
                  <a:pt x="36" y="8"/>
                  <a:pt x="26" y="8"/>
                </a:cubicBezTo>
                <a:cubicBezTo>
                  <a:pt x="17" y="8"/>
                  <a:pt x="10" y="19"/>
                  <a:pt x="1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5"/>
          <p:cNvSpPr>
            <a:spLocks noEditPoints="1"/>
          </p:cNvSpPr>
          <p:nvPr/>
        </p:nvSpPr>
        <p:spPr bwMode="auto">
          <a:xfrm>
            <a:off x="9601169" y="6259044"/>
            <a:ext cx="82052" cy="125813"/>
          </a:xfrm>
          <a:custGeom>
            <a:avLst/>
            <a:gdLst>
              <a:gd name="T0" fmla="*/ 51 w 51"/>
              <a:gd name="T1" fmla="*/ 38 h 78"/>
              <a:gd name="T2" fmla="*/ 25 w 51"/>
              <a:gd name="T3" fmla="*/ 78 h 78"/>
              <a:gd name="T4" fmla="*/ 0 w 51"/>
              <a:gd name="T5" fmla="*/ 39 h 78"/>
              <a:gd name="T6" fmla="*/ 26 w 51"/>
              <a:gd name="T7" fmla="*/ 0 h 78"/>
              <a:gd name="T8" fmla="*/ 51 w 51"/>
              <a:gd name="T9" fmla="*/ 38 h 78"/>
              <a:gd name="T10" fmla="*/ 10 w 51"/>
              <a:gd name="T11" fmla="*/ 39 h 78"/>
              <a:gd name="T12" fmla="*/ 25 w 51"/>
              <a:gd name="T13" fmla="*/ 70 h 78"/>
              <a:gd name="T14" fmla="*/ 41 w 51"/>
              <a:gd name="T15" fmla="*/ 39 h 78"/>
              <a:gd name="T16" fmla="*/ 25 w 51"/>
              <a:gd name="T17" fmla="*/ 8 h 78"/>
              <a:gd name="T18" fmla="*/ 10 w 51"/>
              <a:gd name="T19" fmla="*/ 3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" h="78">
                <a:moveTo>
                  <a:pt x="51" y="38"/>
                </a:moveTo>
                <a:cubicBezTo>
                  <a:pt x="51" y="64"/>
                  <a:pt x="42" y="78"/>
                  <a:pt x="25" y="78"/>
                </a:cubicBezTo>
                <a:cubicBezTo>
                  <a:pt x="10" y="78"/>
                  <a:pt x="0" y="64"/>
                  <a:pt x="0" y="39"/>
                </a:cubicBezTo>
                <a:cubicBezTo>
                  <a:pt x="0" y="14"/>
                  <a:pt x="11" y="0"/>
                  <a:pt x="26" y="0"/>
                </a:cubicBezTo>
                <a:cubicBezTo>
                  <a:pt x="42" y="0"/>
                  <a:pt x="51" y="14"/>
                  <a:pt x="51" y="38"/>
                </a:cubicBezTo>
                <a:close/>
                <a:moveTo>
                  <a:pt x="10" y="39"/>
                </a:moveTo>
                <a:cubicBezTo>
                  <a:pt x="10" y="59"/>
                  <a:pt x="16" y="70"/>
                  <a:pt x="25" y="70"/>
                </a:cubicBezTo>
                <a:cubicBezTo>
                  <a:pt x="36" y="70"/>
                  <a:pt x="41" y="58"/>
                  <a:pt x="41" y="39"/>
                </a:cubicBezTo>
                <a:cubicBezTo>
                  <a:pt x="41" y="20"/>
                  <a:pt x="36" y="8"/>
                  <a:pt x="25" y="8"/>
                </a:cubicBezTo>
                <a:cubicBezTo>
                  <a:pt x="17" y="8"/>
                  <a:pt x="10" y="19"/>
                  <a:pt x="1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10144535" y="6229870"/>
            <a:ext cx="87522" cy="20421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10527445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10651434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30"/>
          <p:cNvSpPr>
            <a:spLocks noChangeArrowheads="1"/>
          </p:cNvSpPr>
          <p:nvPr/>
        </p:nvSpPr>
        <p:spPr bwMode="auto">
          <a:xfrm>
            <a:off x="10779071" y="6253574"/>
            <a:ext cx="87522" cy="16228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10903060" y="6253574"/>
            <a:ext cx="87522" cy="162281"/>
          </a:xfrm>
          <a:prstGeom prst="rect">
            <a:avLst/>
          </a:prstGeom>
          <a:solidFill>
            <a:srgbClr val="4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11028873" y="6253574"/>
            <a:ext cx="87522" cy="162281"/>
          </a:xfrm>
          <a:prstGeom prst="rect">
            <a:avLst/>
          </a:prstGeom>
          <a:solidFill>
            <a:srgbClr val="4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3"/>
          <p:cNvSpPr>
            <a:spLocks/>
          </p:cNvSpPr>
          <p:nvPr/>
        </p:nvSpPr>
        <p:spPr bwMode="auto">
          <a:xfrm>
            <a:off x="10253938" y="6160582"/>
            <a:ext cx="175044" cy="348265"/>
          </a:xfrm>
          <a:custGeom>
            <a:avLst/>
            <a:gdLst>
              <a:gd name="T0" fmla="*/ 96 w 96"/>
              <a:gd name="T1" fmla="*/ 191 h 191"/>
              <a:gd name="T2" fmla="*/ 0 w 96"/>
              <a:gd name="T3" fmla="*/ 150 h 191"/>
              <a:gd name="T4" fmla="*/ 0 w 96"/>
              <a:gd name="T5" fmla="*/ 38 h 191"/>
              <a:gd name="T6" fmla="*/ 96 w 96"/>
              <a:gd name="T7" fmla="*/ 0 h 191"/>
              <a:gd name="T8" fmla="*/ 96 w 96"/>
              <a:gd name="T9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191">
                <a:moveTo>
                  <a:pt x="96" y="191"/>
                </a:moveTo>
                <a:lnTo>
                  <a:pt x="0" y="150"/>
                </a:lnTo>
                <a:lnTo>
                  <a:pt x="0" y="38"/>
                </a:lnTo>
                <a:lnTo>
                  <a:pt x="96" y="0"/>
                </a:lnTo>
                <a:lnTo>
                  <a:pt x="96" y="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4"/>
          <p:cNvSpPr>
            <a:spLocks/>
          </p:cNvSpPr>
          <p:nvPr/>
        </p:nvSpPr>
        <p:spPr bwMode="auto">
          <a:xfrm>
            <a:off x="11280500" y="6167875"/>
            <a:ext cx="145870" cy="147694"/>
          </a:xfrm>
          <a:custGeom>
            <a:avLst/>
            <a:gdLst>
              <a:gd name="T0" fmla="*/ 33 w 80"/>
              <a:gd name="T1" fmla="*/ 81 h 81"/>
              <a:gd name="T2" fmla="*/ 0 w 80"/>
              <a:gd name="T3" fmla="*/ 81 h 81"/>
              <a:gd name="T4" fmla="*/ 0 w 80"/>
              <a:gd name="T5" fmla="*/ 0 h 81"/>
              <a:gd name="T6" fmla="*/ 80 w 80"/>
              <a:gd name="T7" fmla="*/ 0 h 81"/>
              <a:gd name="T8" fmla="*/ 80 w 80"/>
              <a:gd name="T9" fmla="*/ 35 h 81"/>
              <a:gd name="T10" fmla="*/ 33 w 80"/>
              <a:gd name="T11" fmla="*/ 35 h 81"/>
              <a:gd name="T12" fmla="*/ 33 w 80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81">
                <a:moveTo>
                  <a:pt x="33" y="81"/>
                </a:moveTo>
                <a:lnTo>
                  <a:pt x="0" y="81"/>
                </a:lnTo>
                <a:lnTo>
                  <a:pt x="0" y="0"/>
                </a:lnTo>
                <a:lnTo>
                  <a:pt x="80" y="0"/>
                </a:lnTo>
                <a:lnTo>
                  <a:pt x="80" y="35"/>
                </a:lnTo>
                <a:lnTo>
                  <a:pt x="33" y="35"/>
                </a:lnTo>
                <a:lnTo>
                  <a:pt x="33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5"/>
          <p:cNvSpPr>
            <a:spLocks/>
          </p:cNvSpPr>
          <p:nvPr/>
        </p:nvSpPr>
        <p:spPr bwMode="auto">
          <a:xfrm>
            <a:off x="11473778" y="6167875"/>
            <a:ext cx="149517" cy="147694"/>
          </a:xfrm>
          <a:custGeom>
            <a:avLst/>
            <a:gdLst>
              <a:gd name="T0" fmla="*/ 82 w 82"/>
              <a:gd name="T1" fmla="*/ 81 h 81"/>
              <a:gd name="T2" fmla="*/ 47 w 82"/>
              <a:gd name="T3" fmla="*/ 81 h 81"/>
              <a:gd name="T4" fmla="*/ 47 w 82"/>
              <a:gd name="T5" fmla="*/ 35 h 81"/>
              <a:gd name="T6" fmla="*/ 0 w 82"/>
              <a:gd name="T7" fmla="*/ 35 h 81"/>
              <a:gd name="T8" fmla="*/ 0 w 82"/>
              <a:gd name="T9" fmla="*/ 0 h 81"/>
              <a:gd name="T10" fmla="*/ 82 w 82"/>
              <a:gd name="T11" fmla="*/ 0 h 81"/>
              <a:gd name="T12" fmla="*/ 82 w 82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81">
                <a:moveTo>
                  <a:pt x="82" y="81"/>
                </a:moveTo>
                <a:lnTo>
                  <a:pt x="47" y="81"/>
                </a:lnTo>
                <a:lnTo>
                  <a:pt x="47" y="35"/>
                </a:lnTo>
                <a:lnTo>
                  <a:pt x="0" y="35"/>
                </a:lnTo>
                <a:lnTo>
                  <a:pt x="0" y="0"/>
                </a:lnTo>
                <a:lnTo>
                  <a:pt x="82" y="0"/>
                </a:lnTo>
                <a:lnTo>
                  <a:pt x="82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6"/>
          <p:cNvSpPr>
            <a:spLocks/>
          </p:cNvSpPr>
          <p:nvPr/>
        </p:nvSpPr>
        <p:spPr bwMode="auto">
          <a:xfrm>
            <a:off x="11473778" y="6359330"/>
            <a:ext cx="149517" cy="147694"/>
          </a:xfrm>
          <a:custGeom>
            <a:avLst/>
            <a:gdLst>
              <a:gd name="T0" fmla="*/ 82 w 82"/>
              <a:gd name="T1" fmla="*/ 81 h 81"/>
              <a:gd name="T2" fmla="*/ 0 w 82"/>
              <a:gd name="T3" fmla="*/ 81 h 81"/>
              <a:gd name="T4" fmla="*/ 0 w 82"/>
              <a:gd name="T5" fmla="*/ 46 h 81"/>
              <a:gd name="T6" fmla="*/ 47 w 82"/>
              <a:gd name="T7" fmla="*/ 46 h 81"/>
              <a:gd name="T8" fmla="*/ 47 w 82"/>
              <a:gd name="T9" fmla="*/ 0 h 81"/>
              <a:gd name="T10" fmla="*/ 82 w 82"/>
              <a:gd name="T11" fmla="*/ 0 h 81"/>
              <a:gd name="T12" fmla="*/ 82 w 82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81">
                <a:moveTo>
                  <a:pt x="82" y="81"/>
                </a:moveTo>
                <a:lnTo>
                  <a:pt x="0" y="81"/>
                </a:lnTo>
                <a:lnTo>
                  <a:pt x="0" y="46"/>
                </a:lnTo>
                <a:lnTo>
                  <a:pt x="47" y="46"/>
                </a:lnTo>
                <a:lnTo>
                  <a:pt x="47" y="0"/>
                </a:lnTo>
                <a:lnTo>
                  <a:pt x="82" y="0"/>
                </a:lnTo>
                <a:lnTo>
                  <a:pt x="82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7"/>
          <p:cNvSpPr>
            <a:spLocks/>
          </p:cNvSpPr>
          <p:nvPr/>
        </p:nvSpPr>
        <p:spPr bwMode="auto">
          <a:xfrm>
            <a:off x="11282323" y="6359330"/>
            <a:ext cx="147694" cy="147694"/>
          </a:xfrm>
          <a:custGeom>
            <a:avLst/>
            <a:gdLst>
              <a:gd name="T0" fmla="*/ 81 w 81"/>
              <a:gd name="T1" fmla="*/ 81 h 81"/>
              <a:gd name="T2" fmla="*/ 0 w 81"/>
              <a:gd name="T3" fmla="*/ 81 h 81"/>
              <a:gd name="T4" fmla="*/ 0 w 81"/>
              <a:gd name="T5" fmla="*/ 0 h 81"/>
              <a:gd name="T6" fmla="*/ 34 w 81"/>
              <a:gd name="T7" fmla="*/ 0 h 81"/>
              <a:gd name="T8" fmla="*/ 34 w 81"/>
              <a:gd name="T9" fmla="*/ 46 h 81"/>
              <a:gd name="T10" fmla="*/ 81 w 81"/>
              <a:gd name="T11" fmla="*/ 46 h 81"/>
              <a:gd name="T12" fmla="*/ 81 w 81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81">
                <a:moveTo>
                  <a:pt x="81" y="81"/>
                </a:moveTo>
                <a:lnTo>
                  <a:pt x="0" y="81"/>
                </a:lnTo>
                <a:lnTo>
                  <a:pt x="0" y="0"/>
                </a:lnTo>
                <a:lnTo>
                  <a:pt x="34" y="0"/>
                </a:lnTo>
                <a:lnTo>
                  <a:pt x="34" y="46"/>
                </a:lnTo>
                <a:lnTo>
                  <a:pt x="81" y="46"/>
                </a:lnTo>
                <a:lnTo>
                  <a:pt x="81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8"/>
          <p:cNvSpPr>
            <a:spLocks/>
          </p:cNvSpPr>
          <p:nvPr/>
        </p:nvSpPr>
        <p:spPr bwMode="auto">
          <a:xfrm>
            <a:off x="9792624" y="6266338"/>
            <a:ext cx="96639" cy="131283"/>
          </a:xfrm>
          <a:custGeom>
            <a:avLst/>
            <a:gdLst>
              <a:gd name="T0" fmla="*/ 10 w 53"/>
              <a:gd name="T1" fmla="*/ 0 h 72"/>
              <a:gd name="T2" fmla="*/ 10 w 53"/>
              <a:gd name="T3" fmla="*/ 30 h 72"/>
              <a:gd name="T4" fmla="*/ 45 w 53"/>
              <a:gd name="T5" fmla="*/ 30 h 72"/>
              <a:gd name="T6" fmla="*/ 45 w 53"/>
              <a:gd name="T7" fmla="*/ 0 h 72"/>
              <a:gd name="T8" fmla="*/ 53 w 53"/>
              <a:gd name="T9" fmla="*/ 0 h 72"/>
              <a:gd name="T10" fmla="*/ 53 w 53"/>
              <a:gd name="T11" fmla="*/ 72 h 72"/>
              <a:gd name="T12" fmla="*/ 45 w 53"/>
              <a:gd name="T13" fmla="*/ 72 h 72"/>
              <a:gd name="T14" fmla="*/ 45 w 53"/>
              <a:gd name="T15" fmla="*/ 38 h 72"/>
              <a:gd name="T16" fmla="*/ 10 w 53"/>
              <a:gd name="T17" fmla="*/ 38 h 72"/>
              <a:gd name="T18" fmla="*/ 10 w 53"/>
              <a:gd name="T19" fmla="*/ 72 h 72"/>
              <a:gd name="T20" fmla="*/ 0 w 53"/>
              <a:gd name="T21" fmla="*/ 72 h 72"/>
              <a:gd name="T22" fmla="*/ 0 w 53"/>
              <a:gd name="T23" fmla="*/ 0 h 72"/>
              <a:gd name="T24" fmla="*/ 10 w 53"/>
              <a:gd name="T25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3" h="72">
                <a:moveTo>
                  <a:pt x="10" y="0"/>
                </a:moveTo>
                <a:lnTo>
                  <a:pt x="10" y="30"/>
                </a:lnTo>
                <a:lnTo>
                  <a:pt x="45" y="30"/>
                </a:lnTo>
                <a:lnTo>
                  <a:pt x="45" y="0"/>
                </a:lnTo>
                <a:lnTo>
                  <a:pt x="53" y="0"/>
                </a:lnTo>
                <a:lnTo>
                  <a:pt x="53" y="72"/>
                </a:lnTo>
                <a:lnTo>
                  <a:pt x="45" y="72"/>
                </a:lnTo>
                <a:lnTo>
                  <a:pt x="45" y="38"/>
                </a:lnTo>
                <a:lnTo>
                  <a:pt x="10" y="38"/>
                </a:lnTo>
                <a:lnTo>
                  <a:pt x="10" y="72"/>
                </a:lnTo>
                <a:lnTo>
                  <a:pt x="0" y="72"/>
                </a:lnTo>
                <a:lnTo>
                  <a:pt x="0" y="0"/>
                </a:lnTo>
                <a:lnTo>
                  <a:pt x="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9"/>
          <p:cNvSpPr>
            <a:spLocks noEditPoints="1"/>
          </p:cNvSpPr>
          <p:nvPr/>
        </p:nvSpPr>
        <p:spPr bwMode="auto">
          <a:xfrm>
            <a:off x="9918437" y="6264514"/>
            <a:ext cx="109403" cy="134930"/>
          </a:xfrm>
          <a:custGeom>
            <a:avLst/>
            <a:gdLst>
              <a:gd name="T0" fmla="*/ 0 w 67"/>
              <a:gd name="T1" fmla="*/ 2 h 83"/>
              <a:gd name="T2" fmla="*/ 23 w 67"/>
              <a:gd name="T3" fmla="*/ 0 h 83"/>
              <a:gd name="T4" fmla="*/ 55 w 67"/>
              <a:gd name="T5" fmla="*/ 11 h 83"/>
              <a:gd name="T6" fmla="*/ 67 w 67"/>
              <a:gd name="T7" fmla="*/ 40 h 83"/>
              <a:gd name="T8" fmla="*/ 55 w 67"/>
              <a:gd name="T9" fmla="*/ 71 h 83"/>
              <a:gd name="T10" fmla="*/ 19 w 67"/>
              <a:gd name="T11" fmla="*/ 83 h 83"/>
              <a:gd name="T12" fmla="*/ 0 w 67"/>
              <a:gd name="T13" fmla="*/ 82 h 83"/>
              <a:gd name="T14" fmla="*/ 0 w 67"/>
              <a:gd name="T15" fmla="*/ 2 h 83"/>
              <a:gd name="T16" fmla="*/ 11 w 67"/>
              <a:gd name="T17" fmla="*/ 74 h 83"/>
              <a:gd name="T18" fmla="*/ 21 w 67"/>
              <a:gd name="T19" fmla="*/ 74 h 83"/>
              <a:gd name="T20" fmla="*/ 56 w 67"/>
              <a:gd name="T21" fmla="*/ 40 h 83"/>
              <a:gd name="T22" fmla="*/ 23 w 67"/>
              <a:gd name="T23" fmla="*/ 9 h 83"/>
              <a:gd name="T24" fmla="*/ 11 w 67"/>
              <a:gd name="T25" fmla="*/ 10 h 83"/>
              <a:gd name="T26" fmla="*/ 11 w 67"/>
              <a:gd name="T27" fmla="*/ 74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" h="83">
                <a:moveTo>
                  <a:pt x="0" y="2"/>
                </a:moveTo>
                <a:cubicBezTo>
                  <a:pt x="7" y="1"/>
                  <a:pt x="14" y="0"/>
                  <a:pt x="23" y="0"/>
                </a:cubicBezTo>
                <a:cubicBezTo>
                  <a:pt x="38" y="0"/>
                  <a:pt x="48" y="4"/>
                  <a:pt x="55" y="11"/>
                </a:cubicBezTo>
                <a:cubicBezTo>
                  <a:pt x="63" y="17"/>
                  <a:pt x="67" y="26"/>
                  <a:pt x="67" y="40"/>
                </a:cubicBezTo>
                <a:cubicBezTo>
                  <a:pt x="67" y="53"/>
                  <a:pt x="63" y="64"/>
                  <a:pt x="55" y="71"/>
                </a:cubicBezTo>
                <a:cubicBezTo>
                  <a:pt x="48" y="79"/>
                  <a:pt x="35" y="83"/>
                  <a:pt x="19" y="83"/>
                </a:cubicBezTo>
                <a:cubicBezTo>
                  <a:pt x="12" y="83"/>
                  <a:pt x="6" y="82"/>
                  <a:pt x="0" y="82"/>
                </a:cubicBezTo>
                <a:lnTo>
                  <a:pt x="0" y="2"/>
                </a:lnTo>
                <a:close/>
                <a:moveTo>
                  <a:pt x="11" y="74"/>
                </a:moveTo>
                <a:cubicBezTo>
                  <a:pt x="13" y="74"/>
                  <a:pt x="17" y="74"/>
                  <a:pt x="21" y="74"/>
                </a:cubicBezTo>
                <a:cubicBezTo>
                  <a:pt x="44" y="74"/>
                  <a:pt x="56" y="62"/>
                  <a:pt x="56" y="40"/>
                </a:cubicBezTo>
                <a:cubicBezTo>
                  <a:pt x="56" y="21"/>
                  <a:pt x="45" y="9"/>
                  <a:pt x="23" y="9"/>
                </a:cubicBezTo>
                <a:cubicBezTo>
                  <a:pt x="18" y="9"/>
                  <a:pt x="14" y="9"/>
                  <a:pt x="11" y="10"/>
                </a:cubicBezTo>
                <a:lnTo>
                  <a:pt x="11" y="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räsentationsvideo">
            <a:hlinkClick r:id="" action="ppaction://media"/>
            <a:extLst>
              <a:ext uri="{FF2B5EF4-FFF2-40B4-BE49-F238E27FC236}">
                <a16:creationId xmlns:a16="http://schemas.microsoft.com/office/drawing/2014/main" id="{11959F0F-025C-684A-8797-A7E2DACCD2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" y="-2104702"/>
            <a:ext cx="12150744" cy="9113059"/>
          </a:xfrm>
          <a:prstGeom prst="rect">
            <a:avLst/>
          </a:prstGeom>
        </p:spPr>
      </p:pic>
      <p:pic>
        <p:nvPicPr>
          <p:cNvPr id="42" name="Marcador de posición de imagen 41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" b="1745"/>
          <a:stretch>
            <a:fillRect/>
          </a:stretch>
        </p:blipFill>
        <p:spPr/>
      </p:pic>
      <p:grpSp>
        <p:nvGrpSpPr>
          <p:cNvPr id="61" name="Grupo 60"/>
          <p:cNvGrpSpPr/>
          <p:nvPr/>
        </p:nvGrpSpPr>
        <p:grpSpPr>
          <a:xfrm>
            <a:off x="455323" y="1415742"/>
            <a:ext cx="7744404" cy="3219758"/>
            <a:chOff x="455326" y="2050742"/>
            <a:chExt cx="7744404" cy="2928918"/>
          </a:xfrm>
        </p:grpSpPr>
        <p:grpSp>
          <p:nvGrpSpPr>
            <p:cNvPr id="62" name="Grupo 61"/>
            <p:cNvGrpSpPr/>
            <p:nvPr/>
          </p:nvGrpSpPr>
          <p:grpSpPr>
            <a:xfrm>
              <a:off x="455326" y="2050742"/>
              <a:ext cx="7744404" cy="2909779"/>
              <a:chOff x="455326" y="2050742"/>
              <a:chExt cx="7744404" cy="2909779"/>
            </a:xfrm>
          </p:grpSpPr>
          <p:grpSp>
            <p:nvGrpSpPr>
              <p:cNvPr id="65" name="Grupo 64"/>
              <p:cNvGrpSpPr/>
              <p:nvPr/>
            </p:nvGrpSpPr>
            <p:grpSpPr>
              <a:xfrm>
                <a:off x="455326" y="2050742"/>
                <a:ext cx="7744404" cy="2524646"/>
                <a:chOff x="375427" y="2379216"/>
                <a:chExt cx="7744404" cy="2524646"/>
              </a:xfrm>
            </p:grpSpPr>
            <p:sp>
              <p:nvSpPr>
                <p:cNvPr id="67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427853" y="2837104"/>
                  <a:ext cx="7691978" cy="11331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Unser </a:t>
                  </a:r>
                  <a:r>
                    <a:rPr lang="en-US" sz="3600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Prototyp</a:t>
                  </a:r>
                  <a:endParaRPr lang="en-US" sz="3600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68" name="TextBox 47">
                  <a:extLst>
                    <a:ext uri="{FF2B5EF4-FFF2-40B4-BE49-F238E27FC236}">
                      <a16:creationId xmlns:a16="http://schemas.microsoft.com/office/drawing/2014/main" id="{A6920CD3-D93F-460E-89A6-BCE43074A5BA}"/>
                    </a:ext>
                  </a:extLst>
                </p:cNvPr>
                <p:cNvSpPr txBox="1"/>
                <p:nvPr/>
              </p:nvSpPr>
              <p:spPr>
                <a:xfrm>
                  <a:off x="375427" y="4231921"/>
                  <a:ext cx="5430569" cy="6719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Ein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Prototyp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stellt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in der Technik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ein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für die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jeweiligen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Zwecke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funktionsfähiges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, oft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aber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auch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vereinfachtes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Versuchsmodell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eines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geplanten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Produktes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oder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Bauteils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dar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.</a:t>
                  </a:r>
                  <a:endPara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9" name="Grupo 68"/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74" name="Rectangle 1">
                    <a:extLst>
                      <a:ext uri="{FF2B5EF4-FFF2-40B4-BE49-F238E27FC236}">
                        <a16:creationId xmlns:a16="http://schemas.microsoft.com/office/drawing/2014/main" id="{4381F7BA-F038-4980-9BDD-366BB60E53F7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8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2">
                    <a:extLst>
                      <a:ext uri="{FF2B5EF4-FFF2-40B4-BE49-F238E27FC236}">
                        <a16:creationId xmlns:a16="http://schemas.microsoft.com/office/drawing/2014/main" id="{5F428437-D0E8-4A5E-8F0D-779EDE699849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Parallelogram 3">
                    <a:extLst>
                      <a:ext uri="{FF2B5EF4-FFF2-40B4-BE49-F238E27FC236}">
                        <a16:creationId xmlns:a16="http://schemas.microsoft.com/office/drawing/2014/main" id="{D4C674BA-36C1-4ADC-8EA0-748BD1C41583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0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947475" y="2472658"/>
                  <a:ext cx="1455937" cy="4037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Video</a:t>
                  </a:r>
                  <a:endParaRPr lang="en-US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71" name="CuadroTexto 70"/>
                <p:cNvSpPr txBox="1"/>
                <p:nvPr/>
              </p:nvSpPr>
              <p:spPr>
                <a:xfrm>
                  <a:off x="417251" y="3879542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6"/>
                      </a:solidFill>
                    </a:rPr>
                    <a:t>97% for you</a:t>
                  </a:r>
                </a:p>
              </p:txBody>
            </p:sp>
            <p:sp>
              <p:nvSpPr>
                <p:cNvPr id="72" name="Rectángulo 71"/>
                <p:cNvSpPr/>
                <p:nvPr/>
              </p:nvSpPr>
              <p:spPr>
                <a:xfrm>
                  <a:off x="1695636" y="3941685"/>
                  <a:ext cx="464669" cy="25745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16+</a:t>
                  </a:r>
                </a:p>
              </p:txBody>
            </p:sp>
            <p:sp>
              <p:nvSpPr>
                <p:cNvPr id="73" name="CuadroTexto 72"/>
                <p:cNvSpPr txBox="1"/>
                <p:nvPr/>
              </p:nvSpPr>
              <p:spPr>
                <a:xfrm>
                  <a:off x="2220897" y="3898777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2022</a:t>
                  </a:r>
                </a:p>
              </p:txBody>
            </p:sp>
          </p:grpSp>
          <p:sp>
            <p:nvSpPr>
              <p:cNvPr id="66" name="Rectángulo redondeado 65"/>
              <p:cNvSpPr/>
              <p:nvPr/>
            </p:nvSpPr>
            <p:spPr>
              <a:xfrm>
                <a:off x="497151" y="47212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    </a:t>
                </a:r>
                <a:endParaRPr lang="en-US" sz="2000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628651" y="47561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708025" y="471805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53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6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6" b="16706"/>
          <a:stretch>
            <a:fillRect/>
          </a:stretch>
        </p:blipFill>
        <p:spPr>
          <a:xfrm flipH="1">
            <a:off x="0" y="1040872"/>
            <a:ext cx="12192000" cy="5419725"/>
          </a:xfrm>
        </p:spPr>
      </p:pic>
      <p:sp>
        <p:nvSpPr>
          <p:cNvPr id="41" name="Bottom Gradient">
            <a:extLst>
              <a:ext uri="{FF2B5EF4-FFF2-40B4-BE49-F238E27FC236}">
                <a16:creationId xmlns:a16="http://schemas.microsoft.com/office/drawing/2014/main" id="{5BCA3DDC-22D6-40F2-9E1A-843393A931B9}"/>
              </a:ext>
            </a:extLst>
          </p:cNvPr>
          <p:cNvSpPr/>
          <p:nvPr/>
        </p:nvSpPr>
        <p:spPr>
          <a:xfrm rot="5400000">
            <a:off x="3368785" y="-2356726"/>
            <a:ext cx="5454435" cy="12192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5" name="Home     TV Shows     Movies     Recently Added     My List">
            <a:extLst>
              <a:ext uri="{FF2B5EF4-FFF2-40B4-BE49-F238E27FC236}">
                <a16:creationId xmlns:a16="http://schemas.microsoft.com/office/drawing/2014/main" id="{2AE15A0D-B8ED-4A9E-888D-2BEAC21EF48B}"/>
              </a:ext>
            </a:extLst>
          </p:cNvPr>
          <p:cNvSpPr txBox="1"/>
          <p:nvPr/>
        </p:nvSpPr>
        <p:spPr>
          <a:xfrm>
            <a:off x="2520887" y="368815"/>
            <a:ext cx="5199755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n-US" dirty="0">
                <a:solidFill>
                  <a:schemeClr val="bg1"/>
                </a:solidFill>
                <a:latin typeface="Helvetica Neue"/>
              </a:rPr>
              <a:t>Team   </a:t>
            </a:r>
            <a:r>
              <a:rPr lang="en-US" dirty="0" err="1">
                <a:solidFill>
                  <a:schemeClr val="bg1"/>
                </a:solidFill>
                <a:latin typeface="Helvetica Neue"/>
              </a:rPr>
              <a:t>Konzept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  Milestones</a:t>
            </a:r>
            <a:r>
              <a:rPr lang="en-US" b="1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 </a:t>
            </a:r>
            <a:r>
              <a:rPr lang="en-US" b="1" dirty="0">
                <a:solidFill>
                  <a:schemeClr val="bg1"/>
                </a:solidFill>
                <a:latin typeface="Helvetica Neue"/>
              </a:rPr>
              <a:t>Errors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  To-Do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455326" y="2050742"/>
            <a:ext cx="7744404" cy="3561425"/>
            <a:chOff x="455326" y="2050742"/>
            <a:chExt cx="7744404" cy="3561425"/>
          </a:xfrm>
        </p:grpSpPr>
        <p:grpSp>
          <p:nvGrpSpPr>
            <p:cNvPr id="14" name="Grupo 13"/>
            <p:cNvGrpSpPr/>
            <p:nvPr/>
          </p:nvGrpSpPr>
          <p:grpSpPr>
            <a:xfrm>
              <a:off x="455326" y="2050742"/>
              <a:ext cx="7744404" cy="3561425"/>
              <a:chOff x="455326" y="2050742"/>
              <a:chExt cx="7744404" cy="3561425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455326" y="2050742"/>
                <a:ext cx="7744404" cy="3022256"/>
                <a:chOff x="375427" y="2379216"/>
                <a:chExt cx="7744404" cy="3022256"/>
              </a:xfrm>
            </p:grpSpPr>
            <p:sp>
              <p:nvSpPr>
                <p:cNvPr id="1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427853" y="2837104"/>
                  <a:ext cx="7691978" cy="11331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sz="3600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Bisherige</a:t>
                  </a:r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</a:t>
                  </a:r>
                  <a:r>
                    <a:rPr lang="en-US" sz="3600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Probleme</a:t>
                  </a:r>
                  <a:endParaRPr lang="en-US" sz="3600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28" name="TextBox 47">
                  <a:extLst>
                    <a:ext uri="{FF2B5EF4-FFF2-40B4-BE49-F238E27FC236}">
                      <a16:creationId xmlns:a16="http://schemas.microsoft.com/office/drawing/2014/main" id="{A6920CD3-D93F-460E-89A6-BCE43074A5BA}"/>
                    </a:ext>
                  </a:extLst>
                </p:cNvPr>
                <p:cNvSpPr txBox="1"/>
                <p:nvPr/>
              </p:nvSpPr>
              <p:spPr>
                <a:xfrm>
                  <a:off x="375427" y="4231921"/>
                  <a:ext cx="5430569" cy="1169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Fehler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haben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nicht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immer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negative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Folgen</a:t>
                  </a:r>
                  <a:r>
                    <a:rPr lang="en-PH" sz="1400" dirty="0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. So </a:t>
                  </a:r>
                  <a:r>
                    <a:rPr lang="en-PH" sz="1400" dirty="0" err="1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führte</a:t>
                  </a:r>
                  <a:r>
                    <a:rPr lang="en-PH" sz="1400" dirty="0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 </a:t>
                  </a:r>
                  <a:r>
                    <a:rPr lang="en-PH" sz="1400" dirty="0" err="1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ein</a:t>
                  </a:r>
                  <a:r>
                    <a:rPr lang="en-PH" sz="1400" dirty="0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 </a:t>
                  </a:r>
                  <a:r>
                    <a:rPr lang="en-PH" sz="1400" dirty="0" err="1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Navigationsfehler</a:t>
                  </a:r>
                  <a:r>
                    <a:rPr lang="en-PH" sz="1400" dirty="0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 von Christoph </a:t>
                  </a:r>
                  <a:r>
                    <a:rPr lang="en-PH" sz="1400" dirty="0" err="1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Kolumbus</a:t>
                  </a:r>
                  <a:r>
                    <a:rPr lang="en-PH" sz="1400" dirty="0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 </a:t>
                  </a:r>
                  <a:r>
                    <a:rPr lang="en-PH" sz="1400" dirty="0" err="1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im</a:t>
                  </a:r>
                  <a:r>
                    <a:rPr lang="en-PH" sz="1400" dirty="0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 </a:t>
                  </a:r>
                  <a:r>
                    <a:rPr lang="en-PH" sz="1400" dirty="0" err="1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Oktober</a:t>
                  </a:r>
                  <a:r>
                    <a:rPr lang="en-PH" sz="1400" dirty="0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 1492 </a:t>
                  </a:r>
                  <a:r>
                    <a:rPr lang="en-PH" sz="1400" dirty="0" err="1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zur</a:t>
                  </a:r>
                  <a:r>
                    <a:rPr lang="en-PH" sz="1400" dirty="0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 </a:t>
                  </a:r>
                  <a:r>
                    <a:rPr lang="en-PH" sz="1400" dirty="0" err="1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Entdeckung</a:t>
                  </a:r>
                  <a:r>
                    <a:rPr lang="en-PH" sz="1400" dirty="0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 </a:t>
                  </a:r>
                  <a:r>
                    <a:rPr lang="en-PH" sz="1400" dirty="0" err="1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Amerikas</a:t>
                  </a:r>
                  <a:r>
                    <a:rPr lang="en-PH" sz="1400" dirty="0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. Alexander Fleming </a:t>
                  </a:r>
                  <a:r>
                    <a:rPr lang="en-PH" sz="1400" dirty="0" err="1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machte</a:t>
                  </a:r>
                  <a:r>
                    <a:rPr lang="en-PH" sz="1400" dirty="0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 </a:t>
                  </a:r>
                  <a:r>
                    <a:rPr lang="en-PH" sz="1400" dirty="0" err="1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im</a:t>
                  </a:r>
                  <a:r>
                    <a:rPr lang="en-PH" sz="1400" dirty="0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 September 1928 </a:t>
                  </a:r>
                  <a:r>
                    <a:rPr lang="en-PH" sz="1400" dirty="0" err="1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zu</a:t>
                  </a:r>
                  <a:r>
                    <a:rPr lang="en-PH" sz="1400" dirty="0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 </a:t>
                  </a:r>
                  <a:r>
                    <a:rPr lang="en-PH" sz="1400" dirty="0" err="1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Beginn</a:t>
                  </a:r>
                  <a:r>
                    <a:rPr lang="en-PH" sz="1400" dirty="0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 der </a:t>
                  </a:r>
                  <a:r>
                    <a:rPr lang="en-PH" sz="1400" dirty="0" err="1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Sommerferien</a:t>
                  </a:r>
                  <a:r>
                    <a:rPr lang="en-PH" sz="1400" dirty="0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 den </a:t>
                  </a:r>
                  <a:r>
                    <a:rPr lang="en-PH" sz="1400" dirty="0" err="1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Fehler</a:t>
                  </a:r>
                  <a:r>
                    <a:rPr lang="en-PH" sz="1400" dirty="0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, </a:t>
                  </a:r>
                  <a:r>
                    <a:rPr lang="en-PH" sz="1400" dirty="0" err="1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seinen</a:t>
                  </a:r>
                  <a:r>
                    <a:rPr lang="en-PH" sz="1400" dirty="0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 </a:t>
                  </a:r>
                  <a:r>
                    <a:rPr lang="en-PH" sz="1400" dirty="0" err="1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Arbeitsplatz</a:t>
                  </a:r>
                  <a:r>
                    <a:rPr lang="en-PH" sz="1400" dirty="0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 </a:t>
                  </a:r>
                  <a:r>
                    <a:rPr lang="en-PH" sz="1400" dirty="0" err="1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nicht</a:t>
                  </a:r>
                  <a:r>
                    <a:rPr lang="en-PH" sz="1400" dirty="0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 </a:t>
                  </a:r>
                  <a:r>
                    <a:rPr lang="en-PH" sz="1400" dirty="0" err="1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aufzuräumen</a:t>
                  </a:r>
                  <a:r>
                    <a:rPr lang="en-PH" sz="1400" dirty="0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. </a:t>
                  </a:r>
                  <a:r>
                    <a:rPr lang="en-PH" sz="1400" dirty="0" err="1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Nach</a:t>
                  </a:r>
                  <a:r>
                    <a:rPr lang="en-PH" sz="1400" dirty="0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 seiner </a:t>
                  </a:r>
                  <a:r>
                    <a:rPr lang="en-PH" sz="1400" dirty="0" err="1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Urlaubs</a:t>
                  </a:r>
                  <a:r>
                    <a:rPr lang="en-PH" sz="1400" dirty="0">
                      <a:solidFill>
                        <a:schemeClr val="bg1"/>
                      </a:solidFill>
                      <a:latin typeface="Open Sans" panose="020B0606030504020204" pitchFamily="34" charset="0"/>
                    </a:rPr>
                    <a:t>- …</a:t>
                  </a:r>
                  <a:endPara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" name="Grupo 20"/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22" name="Rectangle 1">
                    <a:extLst>
                      <a:ext uri="{FF2B5EF4-FFF2-40B4-BE49-F238E27FC236}">
                        <a16:creationId xmlns:a16="http://schemas.microsoft.com/office/drawing/2014/main" id="{4381F7BA-F038-4980-9BDD-366BB60E53F7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8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">
                    <a:extLst>
                      <a:ext uri="{FF2B5EF4-FFF2-40B4-BE49-F238E27FC236}">
                        <a16:creationId xmlns:a16="http://schemas.microsoft.com/office/drawing/2014/main" id="{5F428437-D0E8-4A5E-8F0D-779EDE699849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Parallelogram 3">
                    <a:extLst>
                      <a:ext uri="{FF2B5EF4-FFF2-40B4-BE49-F238E27FC236}">
                        <a16:creationId xmlns:a16="http://schemas.microsoft.com/office/drawing/2014/main" id="{D4C674BA-36C1-4ADC-8EA0-748BD1C41583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947475" y="2472658"/>
                  <a:ext cx="970101" cy="4037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_404_</a:t>
                  </a:r>
                </a:p>
              </p:txBody>
            </p:sp>
            <p:sp>
              <p:nvSpPr>
                <p:cNvPr id="3" name="CuadroTexto 2"/>
                <p:cNvSpPr txBox="1"/>
                <p:nvPr/>
              </p:nvSpPr>
              <p:spPr>
                <a:xfrm>
                  <a:off x="417251" y="3879542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6"/>
                      </a:solidFill>
                    </a:rPr>
                    <a:t>97% for you</a:t>
                  </a:r>
                </a:p>
              </p:txBody>
            </p:sp>
            <p:sp>
              <p:nvSpPr>
                <p:cNvPr id="4" name="Rectángulo 3"/>
                <p:cNvSpPr/>
                <p:nvPr/>
              </p:nvSpPr>
              <p:spPr>
                <a:xfrm>
                  <a:off x="1695636" y="3941685"/>
                  <a:ext cx="464669" cy="25745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16+</a:t>
                  </a:r>
                </a:p>
              </p:txBody>
            </p:sp>
            <p:sp>
              <p:nvSpPr>
                <p:cNvPr id="33" name="CuadroTexto 32"/>
                <p:cNvSpPr txBox="1"/>
                <p:nvPr/>
              </p:nvSpPr>
              <p:spPr>
                <a:xfrm>
                  <a:off x="2220897" y="3898777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2022</a:t>
                  </a:r>
                </a:p>
              </p:txBody>
            </p:sp>
          </p:grpSp>
          <p:sp>
            <p:nvSpPr>
              <p:cNvPr id="7" name="Rectángulo redondeado 6"/>
              <p:cNvSpPr/>
              <p:nvPr/>
            </p:nvSpPr>
            <p:spPr>
              <a:xfrm>
                <a:off x="497151" y="53181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    </a:t>
                </a:r>
                <a:endParaRPr lang="en-US" sz="2000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843781" y="520231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+</a:t>
                </a:r>
              </a:p>
            </p:txBody>
          </p:sp>
          <p:sp>
            <p:nvSpPr>
              <p:cNvPr id="34" name="Elipse 33"/>
              <p:cNvSpPr/>
              <p:nvPr/>
            </p:nvSpPr>
            <p:spPr>
              <a:xfrm>
                <a:off x="2350640" y="5203794"/>
                <a:ext cx="408373" cy="408373"/>
              </a:xfrm>
              <a:prstGeom prst="ellipse">
                <a:avLst/>
              </a:prstGeom>
              <a:noFill/>
              <a:ln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834" y="5264459"/>
                <a:ext cx="257161" cy="257161"/>
              </a:xfrm>
              <a:prstGeom prst="rect">
                <a:avLst/>
              </a:prstGeom>
            </p:spPr>
          </p:pic>
        </p:grp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628651" y="53530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CuadroTexto 1"/>
            <p:cNvSpPr txBox="1"/>
            <p:nvPr/>
          </p:nvSpPr>
          <p:spPr>
            <a:xfrm>
              <a:off x="708025" y="531495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sp>
        <p:nvSpPr>
          <p:cNvPr id="35" name="CuadroTexto 34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Bebas Neue" panose="020B0606020202050201" pitchFamily="34" charset="0"/>
              </a:rPr>
              <a:t>Team </a:t>
            </a:r>
            <a:r>
              <a:rPr lang="en-US" sz="1600" dirty="0" err="1">
                <a:solidFill>
                  <a:srgbClr val="FF0000"/>
                </a:solidFill>
                <a:latin typeface="Bebas Neue" panose="020B0606020202050201" pitchFamily="34" charset="0"/>
              </a:rPr>
              <a:t>yeeeeet</a:t>
            </a:r>
            <a:endParaRPr lang="en-US" sz="1600" dirty="0"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  <p:grpSp>
        <p:nvGrpSpPr>
          <p:cNvPr id="40" name="Grupo 39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riángulo isósceles 42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45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46" name="Elipse 45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527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7" b="16677"/>
          <a:stretch>
            <a:fillRect/>
          </a:stretch>
        </p:blipFill>
        <p:spPr/>
      </p:pic>
      <p:sp>
        <p:nvSpPr>
          <p:cNvPr id="41" name="Bottom Gradient">
            <a:extLst>
              <a:ext uri="{FF2B5EF4-FFF2-40B4-BE49-F238E27FC236}">
                <a16:creationId xmlns:a16="http://schemas.microsoft.com/office/drawing/2014/main" id="{5BCA3DDC-22D6-40F2-9E1A-843393A931B9}"/>
              </a:ext>
            </a:extLst>
          </p:cNvPr>
          <p:cNvSpPr/>
          <p:nvPr/>
        </p:nvSpPr>
        <p:spPr>
          <a:xfrm rot="5400000">
            <a:off x="3368786" y="-2344027"/>
            <a:ext cx="5454435" cy="12192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93000"/>
                </a:schemeClr>
              </a:gs>
              <a:gs pos="100000">
                <a:schemeClr val="tx1">
                  <a:tint val="23500"/>
                  <a:satMod val="160000"/>
                  <a:alpha val="0"/>
                  <a:lumMod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35" name="Grupo 34"/>
          <p:cNvGrpSpPr/>
          <p:nvPr/>
        </p:nvGrpSpPr>
        <p:grpSpPr>
          <a:xfrm>
            <a:off x="455326" y="1479242"/>
            <a:ext cx="7744404" cy="3219758"/>
            <a:chOff x="455326" y="2050742"/>
            <a:chExt cx="7744404" cy="2928918"/>
          </a:xfrm>
        </p:grpSpPr>
        <p:grpSp>
          <p:nvGrpSpPr>
            <p:cNvPr id="14" name="Grupo 13"/>
            <p:cNvGrpSpPr/>
            <p:nvPr/>
          </p:nvGrpSpPr>
          <p:grpSpPr>
            <a:xfrm>
              <a:off x="455326" y="2050742"/>
              <a:ext cx="7744404" cy="2909779"/>
              <a:chOff x="455326" y="2050742"/>
              <a:chExt cx="7744404" cy="2909779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455326" y="2050742"/>
                <a:ext cx="7744404" cy="2524646"/>
                <a:chOff x="375427" y="2379216"/>
                <a:chExt cx="7744404" cy="2524646"/>
              </a:xfrm>
            </p:grpSpPr>
            <p:sp>
              <p:nvSpPr>
                <p:cNvPr id="1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427853" y="2837104"/>
                  <a:ext cx="7691978" cy="11331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sz="3600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Nächste</a:t>
                  </a:r>
                  <a:r>
                    <a:rPr lang="en-US" sz="3600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 </a:t>
                  </a:r>
                  <a:r>
                    <a:rPr lang="en-US" sz="3600" b="1" dirty="0" err="1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Schritte</a:t>
                  </a:r>
                  <a:endParaRPr lang="en-US" sz="3600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28" name="TextBox 47">
                  <a:extLst>
                    <a:ext uri="{FF2B5EF4-FFF2-40B4-BE49-F238E27FC236}">
                      <a16:creationId xmlns:a16="http://schemas.microsoft.com/office/drawing/2014/main" id="{A6920CD3-D93F-460E-89A6-BCE43074A5BA}"/>
                    </a:ext>
                  </a:extLst>
                </p:cNvPr>
                <p:cNvSpPr txBox="1"/>
                <p:nvPr/>
              </p:nvSpPr>
              <p:spPr>
                <a:xfrm>
                  <a:off x="375427" y="4231921"/>
                  <a:ext cx="5430569" cy="6719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Ein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nächster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Schritt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bezeichnet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eine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Aufgabe, die so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konkret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beschrieben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ist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,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dass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sie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unmissverständlich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und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ohne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weitere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Instruktionen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ausgeführt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 warden </a:t>
                  </a:r>
                  <a:r>
                    <a:rPr lang="en-PH" sz="1400" i="0" dirty="0" err="1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kann</a:t>
                  </a:r>
                  <a:r>
                    <a:rPr lang="en-PH" sz="1400" i="0" dirty="0">
                      <a:solidFill>
                        <a:schemeClr val="bg1"/>
                      </a:solidFill>
                      <a:effectLst/>
                      <a:latin typeface="Open Sans" panose="020B0606030504020204" pitchFamily="34" charset="0"/>
                    </a:rPr>
                    <a:t>.</a:t>
                  </a:r>
                  <a:endPara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" name="Grupo 20"/>
                <p:cNvGrpSpPr/>
                <p:nvPr/>
              </p:nvGrpSpPr>
              <p:grpSpPr>
                <a:xfrm>
                  <a:off x="516062" y="2379216"/>
                  <a:ext cx="300259" cy="406668"/>
                  <a:chOff x="4333460" y="1249016"/>
                  <a:chExt cx="3219131" cy="4359967"/>
                </a:xfrm>
              </p:grpSpPr>
              <p:sp>
                <p:nvSpPr>
                  <p:cNvPr id="22" name="Rectangle 1">
                    <a:extLst>
                      <a:ext uri="{FF2B5EF4-FFF2-40B4-BE49-F238E27FC236}">
                        <a16:creationId xmlns:a16="http://schemas.microsoft.com/office/drawing/2014/main" id="{4381F7BA-F038-4980-9BDD-366BB60E53F7}"/>
                      </a:ext>
                    </a:extLst>
                  </p:cNvPr>
                  <p:cNvSpPr/>
                  <p:nvPr/>
                </p:nvSpPr>
                <p:spPr>
                  <a:xfrm>
                    <a:off x="4333460" y="1249018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">
                    <a:extLst>
                      <a:ext uri="{FF2B5EF4-FFF2-40B4-BE49-F238E27FC236}">
                        <a16:creationId xmlns:a16="http://schemas.microsoft.com/office/drawing/2014/main" id="{5F428437-D0E8-4A5E-8F0D-779EDE699849}"/>
                      </a:ext>
                    </a:extLst>
                  </p:cNvPr>
                  <p:cNvSpPr/>
                  <p:nvPr/>
                </p:nvSpPr>
                <p:spPr>
                  <a:xfrm>
                    <a:off x="6549120" y="1249016"/>
                    <a:ext cx="1003471" cy="4359965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Parallelogram 3">
                    <a:extLst>
                      <a:ext uri="{FF2B5EF4-FFF2-40B4-BE49-F238E27FC236}">
                        <a16:creationId xmlns:a16="http://schemas.microsoft.com/office/drawing/2014/main" id="{D4C674BA-36C1-4ADC-8EA0-748BD1C41583}"/>
                      </a:ext>
                    </a:extLst>
                  </p:cNvPr>
                  <p:cNvSpPr/>
                  <p:nvPr/>
                </p:nvSpPr>
                <p:spPr>
                  <a:xfrm flipH="1">
                    <a:off x="4333460" y="1249016"/>
                    <a:ext cx="3219131" cy="4359967"/>
                  </a:xfrm>
                  <a:prstGeom prst="parallelogram">
                    <a:avLst>
                      <a:gd name="adj" fmla="val 65762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2" name="TextBox 3">
                  <a:extLst>
                    <a:ext uri="{FF2B5EF4-FFF2-40B4-BE49-F238E27FC236}">
                      <a16:creationId xmlns:a16="http://schemas.microsoft.com/office/drawing/2014/main" id="{C3C17FAC-4649-45DF-8F93-97727ACC2E2E}"/>
                    </a:ext>
                  </a:extLst>
                </p:cNvPr>
                <p:cNvSpPr txBox="1"/>
                <p:nvPr/>
              </p:nvSpPr>
              <p:spPr>
                <a:xfrm>
                  <a:off x="947475" y="2472658"/>
                  <a:ext cx="970101" cy="4037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  <a:latin typeface="Helvetica" pitchFamily="34" charset="0"/>
                      <a:cs typeface="Helvetica" pitchFamily="34" charset="0"/>
                    </a:rPr>
                    <a:t>To-Do</a:t>
                  </a:r>
                  <a:endParaRPr lang="en-US" dirty="0">
                    <a:solidFill>
                      <a:schemeClr val="bg1"/>
                    </a:solidFill>
                    <a:latin typeface="Helvetica" pitchFamily="34" charset="0"/>
                    <a:cs typeface="Helvetica" pitchFamily="34" charset="0"/>
                  </a:endParaRPr>
                </a:p>
              </p:txBody>
            </p:sp>
            <p:sp>
              <p:nvSpPr>
                <p:cNvPr id="3" name="CuadroTexto 2"/>
                <p:cNvSpPr txBox="1"/>
                <p:nvPr/>
              </p:nvSpPr>
              <p:spPr>
                <a:xfrm>
                  <a:off x="417251" y="3879542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6"/>
                      </a:solidFill>
                    </a:rPr>
                    <a:t>97% for you</a:t>
                  </a:r>
                </a:p>
              </p:txBody>
            </p:sp>
            <p:sp>
              <p:nvSpPr>
                <p:cNvPr id="4" name="Rectángulo 3"/>
                <p:cNvSpPr/>
                <p:nvPr/>
              </p:nvSpPr>
              <p:spPr>
                <a:xfrm>
                  <a:off x="1695636" y="3941685"/>
                  <a:ext cx="464669" cy="25745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16+</a:t>
                  </a:r>
                </a:p>
              </p:txBody>
            </p:sp>
            <p:sp>
              <p:nvSpPr>
                <p:cNvPr id="33" name="CuadroTexto 32"/>
                <p:cNvSpPr txBox="1"/>
                <p:nvPr/>
              </p:nvSpPr>
              <p:spPr>
                <a:xfrm>
                  <a:off x="2220897" y="3898777"/>
                  <a:ext cx="1455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2022</a:t>
                  </a:r>
                </a:p>
              </p:txBody>
            </p:sp>
          </p:grpSp>
          <p:sp>
            <p:nvSpPr>
              <p:cNvPr id="7" name="Rectángulo redondeado 6"/>
              <p:cNvSpPr/>
              <p:nvPr/>
            </p:nvSpPr>
            <p:spPr>
              <a:xfrm>
                <a:off x="497151" y="4721225"/>
                <a:ext cx="1147499" cy="23929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    </a:t>
                </a:r>
                <a:endParaRPr lang="en-US" sz="2000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628651" y="4756139"/>
              <a:ext cx="123485" cy="180985"/>
            </a:xfrm>
            <a:custGeom>
              <a:avLst/>
              <a:gdLst>
                <a:gd name="T0" fmla="*/ 0 w 131"/>
                <a:gd name="T1" fmla="*/ 0 h 192"/>
                <a:gd name="T2" fmla="*/ 131 w 131"/>
                <a:gd name="T3" fmla="*/ 96 h 192"/>
                <a:gd name="T4" fmla="*/ 0 w 131"/>
                <a:gd name="T5" fmla="*/ 192 h 192"/>
                <a:gd name="T6" fmla="*/ 0 w 13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92">
                  <a:moveTo>
                    <a:pt x="0" y="0"/>
                  </a:moveTo>
                  <a:lnTo>
                    <a:pt x="131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CuadroTexto 1"/>
            <p:cNvSpPr txBox="1"/>
            <p:nvPr/>
          </p:nvSpPr>
          <p:spPr>
            <a:xfrm>
              <a:off x="708025" y="4718050"/>
              <a:ext cx="644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Play</a:t>
              </a:r>
            </a:p>
          </p:txBody>
        </p:sp>
      </p:grpSp>
      <p:sp>
        <p:nvSpPr>
          <p:cNvPr id="25" name="Home     TV Shows     Movies     Recently Added     My List">
            <a:extLst>
              <a:ext uri="{FF2B5EF4-FFF2-40B4-BE49-F238E27FC236}">
                <a16:creationId xmlns:a16="http://schemas.microsoft.com/office/drawing/2014/main" id="{2AE15A0D-B8ED-4A9E-888D-2BEAC21EF48B}"/>
              </a:ext>
            </a:extLst>
          </p:cNvPr>
          <p:cNvSpPr txBox="1"/>
          <p:nvPr/>
        </p:nvSpPr>
        <p:spPr>
          <a:xfrm>
            <a:off x="2520887" y="368815"/>
            <a:ext cx="5372283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b="0"/>
            </a:lvl1pPr>
          </a:lstStyle>
          <a:p>
            <a:r>
              <a:rPr lang="en-US" dirty="0">
                <a:solidFill>
                  <a:schemeClr val="bg1"/>
                </a:solidFill>
                <a:latin typeface="Helvetica Neue"/>
              </a:rPr>
              <a:t>Team   </a:t>
            </a:r>
            <a:r>
              <a:rPr lang="en-US" dirty="0" err="1">
                <a:solidFill>
                  <a:schemeClr val="bg1"/>
                </a:solidFill>
                <a:latin typeface="Helvetica Neue"/>
              </a:rPr>
              <a:t>Konzept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  Milestones</a:t>
            </a:r>
            <a:r>
              <a:rPr lang="en-US" b="1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 Errors   </a:t>
            </a:r>
            <a:r>
              <a:rPr lang="en-US" b="1" dirty="0">
                <a:solidFill>
                  <a:schemeClr val="bg1"/>
                </a:solidFill>
                <a:latin typeface="Helvetica Neue"/>
              </a:rPr>
              <a:t>To-Do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446596" y="4967303"/>
            <a:ext cx="145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list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04878" y="405579"/>
            <a:ext cx="1564698" cy="41167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1223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Bebas Neue" panose="020B0606020202050201" pitchFamily="34" charset="0"/>
              </a:rPr>
              <a:t>Team </a:t>
            </a:r>
            <a:r>
              <a:rPr lang="en-US" sz="1600" dirty="0" err="1">
                <a:solidFill>
                  <a:srgbClr val="FF0000"/>
                </a:solidFill>
                <a:latin typeface="Bebas Neue" panose="020B0606020202050201" pitchFamily="34" charset="0"/>
              </a:rPr>
              <a:t>yeeeeet</a:t>
            </a:r>
            <a:endParaRPr lang="en-US" sz="1600" dirty="0"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  <p:grpSp>
        <p:nvGrpSpPr>
          <p:cNvPr id="44" name="Grupo 43"/>
          <p:cNvGrpSpPr/>
          <p:nvPr/>
        </p:nvGrpSpPr>
        <p:grpSpPr>
          <a:xfrm>
            <a:off x="10406955" y="294187"/>
            <a:ext cx="1370708" cy="372563"/>
            <a:chOff x="10406955" y="294187"/>
            <a:chExt cx="1370708" cy="372563"/>
          </a:xfrm>
        </p:grpSpPr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riángulo isósceles 45"/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Search">
              <a:extLst>
                <a:ext uri="{FF2B5EF4-FFF2-40B4-BE49-F238E27FC236}">
                  <a16:creationId xmlns:a16="http://schemas.microsoft.com/office/drawing/2014/main" id="{E27A2A61-DFF9-4A10-A061-3F66522ADFAE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48" name="Bell">
              <a:extLst>
                <a:ext uri="{FF2B5EF4-FFF2-40B4-BE49-F238E27FC236}">
                  <a16:creationId xmlns:a16="http://schemas.microsoft.com/office/drawing/2014/main" id="{18A79261-8F71-4FBF-984B-0952E90C6D69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49" name="Elipse 48"/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sp>
        <p:nvSpPr>
          <p:cNvPr id="50" name="Rectángulo redondeado 49"/>
          <p:cNvSpPr/>
          <p:nvPr/>
        </p:nvSpPr>
        <p:spPr>
          <a:xfrm>
            <a:off x="1739211" y="4392043"/>
            <a:ext cx="1331649" cy="263058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    </a:t>
            </a:r>
            <a:endParaRPr lang="en-US" sz="20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Freeform 7"/>
          <p:cNvSpPr>
            <a:spLocks/>
          </p:cNvSpPr>
          <p:nvPr/>
        </p:nvSpPr>
        <p:spPr bwMode="auto">
          <a:xfrm>
            <a:off x="1870711" y="4430423"/>
            <a:ext cx="143302" cy="198957"/>
          </a:xfrm>
          <a:custGeom>
            <a:avLst/>
            <a:gdLst>
              <a:gd name="T0" fmla="*/ 0 w 131"/>
              <a:gd name="T1" fmla="*/ 0 h 192"/>
              <a:gd name="T2" fmla="*/ 131 w 131"/>
              <a:gd name="T3" fmla="*/ 96 h 192"/>
              <a:gd name="T4" fmla="*/ 0 w 131"/>
              <a:gd name="T5" fmla="*/ 192 h 192"/>
              <a:gd name="T6" fmla="*/ 0 w 131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2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CuadroTexto 51"/>
          <p:cNvSpPr txBox="1"/>
          <p:nvPr/>
        </p:nvSpPr>
        <p:spPr>
          <a:xfrm>
            <a:off x="1988184" y="4403792"/>
            <a:ext cx="11360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See More</a:t>
            </a:r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05496095-604E-C0FC-CCEE-52F12B311CC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5" b="11015"/>
          <a:stretch>
            <a:fillRect/>
          </a:stretch>
        </p:blipFill>
        <p:spPr/>
      </p:pic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1E76D875-B270-3E14-5CEC-99BC5DD2A0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0" b="9370"/>
          <a:stretch>
            <a:fillRect/>
          </a:stretch>
        </p:blipFill>
        <p:spPr/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C4A2083F-21A6-6DCD-721D-FFA874230E6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4" b="12004"/>
          <a:stretch>
            <a:fillRect/>
          </a:stretch>
        </p:blipFill>
        <p:spPr/>
      </p:pic>
      <p:pic>
        <p:nvPicPr>
          <p:cNvPr id="36" name="Bildplatzhalter 35" descr="Ein Bild, das Boden, draußen, Wüste, Fahrzeug enthält.&#10;&#10;Automatisch generierte Beschreibung">
            <a:extLst>
              <a:ext uri="{FF2B5EF4-FFF2-40B4-BE49-F238E27FC236}">
                <a16:creationId xmlns:a16="http://schemas.microsoft.com/office/drawing/2014/main" id="{ADCE5A49-A581-47BF-4E3F-0EBC5E5C1B9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" r="790"/>
          <a:stretch>
            <a:fillRect/>
          </a:stretch>
        </p:blipFill>
        <p:spPr/>
      </p:pic>
      <p:pic>
        <p:nvPicPr>
          <p:cNvPr id="38" name="Bildplatzhalter 37" descr="Ein Bild, das Ebene, Kämpfer enthält.&#10;&#10;Automatisch generierte Beschreibung">
            <a:extLst>
              <a:ext uri="{FF2B5EF4-FFF2-40B4-BE49-F238E27FC236}">
                <a16:creationId xmlns:a16="http://schemas.microsoft.com/office/drawing/2014/main" id="{297C303F-363D-D19A-E2B0-B20F67C851C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" r="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31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1">
                <a:lumMod val="95000"/>
                <a:lumOff val="5000"/>
              </a:schemeClr>
            </a:gs>
            <a:gs pos="83000">
              <a:schemeClr val="bg1">
                <a:alpha val="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530</Words>
  <Application>Microsoft Office PowerPoint</Application>
  <PresentationFormat>Breitbild</PresentationFormat>
  <Paragraphs>184</Paragraphs>
  <Slides>11</Slides>
  <Notes>1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20" baseType="lpstr">
      <vt:lpstr>Arial</vt:lpstr>
      <vt:lpstr>Bebas Neue</vt:lpstr>
      <vt:lpstr>Calibri</vt:lpstr>
      <vt:lpstr>Helvetica</vt:lpstr>
      <vt:lpstr>Helvetica Neue</vt:lpstr>
      <vt:lpstr>Impact</vt:lpstr>
      <vt:lpstr>Inter Light</vt:lpstr>
      <vt:lpstr>Open Sans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Denice Celis</dc:creator>
  <cp:lastModifiedBy>Seltmann, Timm</cp:lastModifiedBy>
  <cp:revision>137</cp:revision>
  <dcterms:created xsi:type="dcterms:W3CDTF">2021-04-28T10:44:19Z</dcterms:created>
  <dcterms:modified xsi:type="dcterms:W3CDTF">2022-11-29T23:41:40Z</dcterms:modified>
</cp:coreProperties>
</file>